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22.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media/image43.jpg" ContentType="image/jpeg"/>
  <Override PartName="/ppt/media/image44.jpg" ContentType="image/jpeg"/>
  <Override PartName="/ppt/media/image45.JPG" ContentType="image/jpeg"/>
  <Override PartName="/ppt/notesSlides/notesSlide11.xml" ContentType="application/vnd.openxmlformats-officedocument.presentationml.notesSlide+xml"/>
  <Override PartName="/ppt/media/image46.jpg" ContentType="image/jpeg"/>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47.JPG" ContentType="image/jpeg"/>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59.jpg" ContentType="image/jpeg"/>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media/image66.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sldIdLst>
    <p:sldId id="256" r:id="rId5"/>
    <p:sldId id="257" r:id="rId6"/>
    <p:sldId id="343" r:id="rId7"/>
    <p:sldId id="344" r:id="rId8"/>
    <p:sldId id="325" r:id="rId9"/>
    <p:sldId id="332" r:id="rId10"/>
    <p:sldId id="326" r:id="rId11"/>
    <p:sldId id="333" r:id="rId12"/>
    <p:sldId id="358" r:id="rId13"/>
    <p:sldId id="328" r:id="rId14"/>
    <p:sldId id="331" r:id="rId15"/>
    <p:sldId id="330" r:id="rId16"/>
    <p:sldId id="349" r:id="rId17"/>
    <p:sldId id="261" r:id="rId18"/>
    <p:sldId id="324" r:id="rId19"/>
    <p:sldId id="308" r:id="rId20"/>
    <p:sldId id="309" r:id="rId21"/>
    <p:sldId id="310" r:id="rId22"/>
    <p:sldId id="334" r:id="rId23"/>
    <p:sldId id="335" r:id="rId24"/>
    <p:sldId id="336" r:id="rId25"/>
    <p:sldId id="350" r:id="rId26"/>
    <p:sldId id="265" r:id="rId27"/>
    <p:sldId id="266" r:id="rId28"/>
    <p:sldId id="268" r:id="rId29"/>
    <p:sldId id="269" r:id="rId30"/>
    <p:sldId id="271" r:id="rId31"/>
    <p:sldId id="291" r:id="rId32"/>
    <p:sldId id="290" r:id="rId33"/>
    <p:sldId id="351" r:id="rId34"/>
    <p:sldId id="272" r:id="rId35"/>
    <p:sldId id="273" r:id="rId36"/>
    <p:sldId id="274" r:id="rId37"/>
    <p:sldId id="275" r:id="rId38"/>
    <p:sldId id="276" r:id="rId39"/>
    <p:sldId id="292" r:id="rId40"/>
    <p:sldId id="352" r:id="rId41"/>
    <p:sldId id="264" r:id="rId42"/>
    <p:sldId id="318" r:id="rId43"/>
    <p:sldId id="311" r:id="rId44"/>
    <p:sldId id="312" r:id="rId45"/>
    <p:sldId id="284" r:id="rId46"/>
    <p:sldId id="313" r:id="rId47"/>
    <p:sldId id="314" r:id="rId48"/>
    <p:sldId id="286" r:id="rId49"/>
    <p:sldId id="315" r:id="rId50"/>
    <p:sldId id="316" r:id="rId51"/>
    <p:sldId id="317" r:id="rId52"/>
    <p:sldId id="353" r:id="rId53"/>
    <p:sldId id="277" r:id="rId54"/>
    <p:sldId id="279" r:id="rId55"/>
    <p:sldId id="293" r:id="rId56"/>
    <p:sldId id="354" r:id="rId57"/>
    <p:sldId id="281" r:id="rId58"/>
    <p:sldId id="282" r:id="rId59"/>
    <p:sldId id="294" r:id="rId60"/>
    <p:sldId id="355" r:id="rId61"/>
    <p:sldId id="283" r:id="rId62"/>
    <p:sldId id="285" r:id="rId63"/>
    <p:sldId id="295" r:id="rId64"/>
    <p:sldId id="356" r:id="rId65"/>
    <p:sldId id="287" r:id="rId66"/>
    <p:sldId id="288" r:id="rId67"/>
    <p:sldId id="296" r:id="rId68"/>
    <p:sldId id="357" r:id="rId69"/>
    <p:sldId id="28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095B36-6688-43AD-9107-9496E442C9B9}" v="12" dt="2023-05-15T06:40:24.3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138"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notesMaster" Target="notesMasters/notesMaster1.xml"/></Relationships>
</file>

<file path=ppt/diagrams/_rels/data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t>Présentation du formateur</a:t>
          </a:r>
          <a:endParaRPr lang="en-US" dirty="0"/>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dirty="0"/>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a:t>Introduction à l’infrastructure as code (IaC)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t>Présentation</a:t>
          </a:r>
          <a:r>
            <a:rPr lang="en-US" dirty="0"/>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EE320C2B-3641-4653-9AAD-4F7DF73CCB69}">
      <dgm:prSet/>
      <dgm:spPr/>
      <dgm:t>
        <a:bodyPr/>
        <a:lstStyle/>
        <a:p>
          <a:r>
            <a:rPr lang="en-US" dirty="0"/>
            <a:t>Introduction au CI/CD</a:t>
          </a:r>
        </a:p>
      </dgm:t>
    </dgm:pt>
    <dgm:pt modelId="{498391BC-F661-4C1B-A17D-B6009CAE714A}" type="parTrans" cxnId="{D8E2EDBC-6868-41CB-9AFB-656650C019E9}">
      <dgm:prSet/>
      <dgm:spPr/>
      <dgm:t>
        <a:bodyPr/>
        <a:lstStyle/>
        <a:p>
          <a:endParaRPr lang="fr-FR"/>
        </a:p>
      </dgm:t>
    </dgm:pt>
    <dgm:pt modelId="{1185BBEF-0E40-4493-BE41-D55C605864C3}" type="sibTrans" cxnId="{D8E2EDBC-6868-41CB-9AFB-656650C019E9}">
      <dgm:prSet/>
      <dgm:spPr/>
      <dgm:t>
        <a:bodyPr/>
        <a:lstStyle/>
        <a:p>
          <a:endParaRPr lang="fr-FR"/>
        </a:p>
      </dgm:t>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A3A01118-A090-47A6-8F31-AA5A2F9E6F9A}" type="pres">
      <dgm:prSet presAssocID="{EE320C2B-3641-4653-9AAD-4F7DF73CCB69}" presName="thickLine" presStyleLbl="alignNode1" presStyleIdx="5" presStyleCnt="11"/>
      <dgm:spPr/>
    </dgm:pt>
    <dgm:pt modelId="{E9CBBAFB-EB06-4BBC-BA0C-04F44C658EAF}" type="pres">
      <dgm:prSet presAssocID="{EE320C2B-3641-4653-9AAD-4F7DF73CCB69}" presName="horz1" presStyleCnt="0"/>
      <dgm:spPr/>
    </dgm:pt>
    <dgm:pt modelId="{F7C8A615-514C-4FD1-A044-659609E35225}" type="pres">
      <dgm:prSet presAssocID="{EE320C2B-3641-4653-9AAD-4F7DF73CCB69}" presName="tx1" presStyleLbl="revTx" presStyleIdx="5" presStyleCnt="11"/>
      <dgm:spPr/>
    </dgm:pt>
    <dgm:pt modelId="{98C42287-40B4-4929-A905-BCD0F77800BC}" type="pres">
      <dgm:prSet presAssocID="{EE320C2B-3641-4653-9AAD-4F7DF73CCB69}"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20D48804-CA78-4969-8ADA-0F7113363455}" type="presOf" srcId="{EE320C2B-3641-4653-9AAD-4F7DF73CCB69}" destId="{F7C8A615-514C-4FD1-A044-659609E35225}" srcOrd="0" destOrd="0" presId="urn:microsoft.com/office/officeart/2008/layout/LinedLi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43BA6266-5A91-4A92-AA1D-A7595573D66C}" srcId="{2677A884-A9E7-483E-AFC9-4003B34A49ED}" destId="{090F2FAC-B621-4B7A-9752-99EDE1B760BA}" srcOrd="9"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D8E2EDBC-6868-41CB-9AFB-656650C019E9}" srcId="{2677A884-A9E7-483E-AFC9-4003B34A49ED}" destId="{EE320C2B-3641-4653-9AAD-4F7DF73CCB69}" srcOrd="5" destOrd="0" parTransId="{498391BC-F661-4C1B-A17D-B6009CAE714A}" sibTransId="{1185BBEF-0E40-4493-BE41-D55C605864C3}"/>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095AD2D4-F88A-4153-9C83-13BC60C665B7}" type="presParOf" srcId="{18CD3251-8136-496F-9026-7F9173C29808}" destId="{A3A01118-A090-47A6-8F31-AA5A2F9E6F9A}" srcOrd="10" destOrd="0" presId="urn:microsoft.com/office/officeart/2008/layout/LinedList"/>
    <dgm:cxn modelId="{9F30854F-C39C-4515-A3B5-AF06B879D142}" type="presParOf" srcId="{18CD3251-8136-496F-9026-7F9173C29808}" destId="{E9CBBAFB-EB06-4BBC-BA0C-04F44C658EAF}" srcOrd="11" destOrd="0" presId="urn:microsoft.com/office/officeart/2008/layout/LinedList"/>
    <dgm:cxn modelId="{07C1C8A6-453D-4062-982F-95E5D53E07D9}" type="presParOf" srcId="{E9CBBAFB-EB06-4BBC-BA0C-04F44C658EAF}" destId="{F7C8A615-514C-4FD1-A044-659609E35225}" srcOrd="0" destOrd="0" presId="urn:microsoft.com/office/officeart/2008/layout/LinedList"/>
    <dgm:cxn modelId="{4E02B1B7-4D07-4BBC-B2BB-05A57CCB4E2C}" type="presParOf" srcId="{E9CBBAFB-EB06-4BBC-BA0C-04F44C658EAF}" destId="{98C42287-40B4-4929-A905-BCD0F77800BC}"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dirty="0">
              <a:solidFill>
                <a:schemeClr val="tx1"/>
              </a:solidFill>
            </a:rPr>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solidFill>
                <a:schemeClr val="tx1"/>
              </a:solidFill>
            </a:rPr>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dirty="0">
              <a:solidFill>
                <a:schemeClr val="tx1"/>
              </a:solidFill>
            </a:rPr>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dirty="0">
              <a:solidFill>
                <a:srgbClr val="FF0000"/>
              </a:solidFill>
            </a:rPr>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a:t>Introduction à l’infrastructure as code (IaC)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chemeClr val="tx1"/>
              </a:solidFill>
            </a:rPr>
            <a:t>Présentation</a:t>
          </a:r>
          <a:r>
            <a:rPr lang="en-US" dirty="0">
              <a:solidFill>
                <a:schemeClr val="tx1"/>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AD084CE7-C13C-436A-89C0-E02C75932BF3}">
      <dgm:prSet/>
      <dgm:spPr/>
      <dgm:t>
        <a:bodyPr/>
        <a:lstStyle/>
        <a:p>
          <a:r>
            <a:rPr lang="en-US"/>
            <a:t>Introduction au CI/CD</a:t>
          </a:r>
          <a:endParaRPr lang="en-US" dirty="0">
            <a:solidFill>
              <a:schemeClr val="tx1"/>
            </a:solidFill>
          </a:endParaRPr>
        </a:p>
      </dgm:t>
    </dgm:pt>
    <dgm:pt modelId="{3F5A384C-9B94-409B-912F-E41E63B76555}" type="parTrans" cxnId="{A99E0967-A263-4D2F-9EE7-0787DF5D4A7F}">
      <dgm:prSet/>
      <dgm:spPr/>
    </dgm:pt>
    <dgm:pt modelId="{37CCED12-AC51-446F-8169-725739E0D7AB}" type="sibTrans" cxnId="{A99E0967-A263-4D2F-9EE7-0787DF5D4A7F}">
      <dgm:prSet/>
      <dgm:spPr/>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F4AFEA91-8ABE-4844-AC28-BDA7F9BF0AA7}" type="pres">
      <dgm:prSet presAssocID="{AD084CE7-C13C-436A-89C0-E02C75932BF3}" presName="thickLine" presStyleLbl="alignNode1" presStyleIdx="5" presStyleCnt="11"/>
      <dgm:spPr/>
    </dgm:pt>
    <dgm:pt modelId="{08EBF775-96AA-49D8-92E6-B9551397BEFF}" type="pres">
      <dgm:prSet presAssocID="{AD084CE7-C13C-436A-89C0-E02C75932BF3}" presName="horz1" presStyleCnt="0"/>
      <dgm:spPr/>
    </dgm:pt>
    <dgm:pt modelId="{34CE34AE-AC0D-4165-8E30-7206153DAFED}" type="pres">
      <dgm:prSet presAssocID="{AD084CE7-C13C-436A-89C0-E02C75932BF3}" presName="tx1" presStyleLbl="revTx" presStyleIdx="5" presStyleCnt="11"/>
      <dgm:spPr/>
    </dgm:pt>
    <dgm:pt modelId="{73DC27C0-9D85-45F9-8596-18B1ACA7556D}" type="pres">
      <dgm:prSet presAssocID="{AD084CE7-C13C-436A-89C0-E02C75932BF3}"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43BA6266-5A91-4A92-AA1D-A7595573D66C}" srcId="{2677A884-A9E7-483E-AFC9-4003B34A49ED}" destId="{090F2FAC-B621-4B7A-9752-99EDE1B760BA}" srcOrd="9" destOrd="0" parTransId="{C357760F-568E-42A7-96D8-C632478D9666}" sibTransId="{F85E438C-D3C7-48A6-8358-A3DB54F01003}"/>
    <dgm:cxn modelId="{A99E0967-A263-4D2F-9EE7-0787DF5D4A7F}" srcId="{2677A884-A9E7-483E-AFC9-4003B34A49ED}" destId="{AD084CE7-C13C-436A-89C0-E02C75932BF3}" srcOrd="5" destOrd="0" parTransId="{3F5A384C-9B94-409B-912F-E41E63B76555}" sibTransId="{37CCED12-AC51-446F-8169-725739E0D7AB}"/>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BA6B29FE-BB40-4714-90FF-94507CCBDAEA}" type="presOf" srcId="{AD084CE7-C13C-436A-89C0-E02C75932BF3}" destId="{34CE34AE-AC0D-4165-8E30-7206153DAFED}"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5454005F-02BF-43AF-86CE-57035E70DEB1}" type="presParOf" srcId="{18CD3251-8136-496F-9026-7F9173C29808}" destId="{F4AFEA91-8ABE-4844-AC28-BDA7F9BF0AA7}" srcOrd="10" destOrd="0" presId="urn:microsoft.com/office/officeart/2008/layout/LinedList"/>
    <dgm:cxn modelId="{ED74AD9B-2CB0-4C8E-867E-8E96DEBF6AF2}" type="presParOf" srcId="{18CD3251-8136-496F-9026-7F9173C29808}" destId="{08EBF775-96AA-49D8-92E6-B9551397BEFF}" srcOrd="11" destOrd="0" presId="urn:microsoft.com/office/officeart/2008/layout/LinedList"/>
    <dgm:cxn modelId="{B68226CF-D029-4BA2-830E-0892432E27B4}" type="presParOf" srcId="{08EBF775-96AA-49D8-92E6-B9551397BEFF}" destId="{34CE34AE-AC0D-4165-8E30-7206153DAFED}" srcOrd="0" destOrd="0" presId="urn:microsoft.com/office/officeart/2008/layout/LinedList"/>
    <dgm:cxn modelId="{4885F512-2F87-45B9-B9EA-23BB7932C13D}" type="presParOf" srcId="{08EBF775-96AA-49D8-92E6-B9551397BEFF}" destId="{73DC27C0-9D85-45F9-8596-18B1ACA7556D}"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dirty="0">
              <a:solidFill>
                <a:schemeClr val="tx1"/>
              </a:solidFill>
            </a:rPr>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solidFill>
                <a:schemeClr val="tx1"/>
              </a:solidFill>
            </a:rPr>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dirty="0">
              <a:solidFill>
                <a:schemeClr val="tx1"/>
              </a:solidFill>
            </a:rPr>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dirty="0">
              <a:solidFill>
                <a:schemeClr val="tx1"/>
              </a:solidFill>
            </a:rPr>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dirty="0">
              <a:solidFill>
                <a:srgbClr val="FF0000"/>
              </a:solidFill>
            </a:rPr>
            <a:t>Introduction à </a:t>
          </a:r>
          <a:r>
            <a:rPr lang="en-US" dirty="0" err="1">
              <a:solidFill>
                <a:srgbClr val="FF0000"/>
              </a:solidFill>
            </a:rPr>
            <a:t>l’infrastructure</a:t>
          </a:r>
          <a:r>
            <a:rPr lang="en-US" dirty="0">
              <a:solidFill>
                <a:srgbClr val="FF0000"/>
              </a:solidFill>
            </a:rPr>
            <a:t> as code (</a:t>
          </a:r>
          <a:r>
            <a:rPr lang="en-US" dirty="0" err="1">
              <a:solidFill>
                <a:srgbClr val="FF0000"/>
              </a:solidFill>
            </a:rPr>
            <a:t>IaC</a:t>
          </a:r>
          <a:r>
            <a:rPr lang="en-US" dirty="0">
              <a:solidFill>
                <a:srgbClr val="FF0000"/>
              </a:solidFill>
            </a:rPr>
            <a:t>)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chemeClr val="tx1"/>
              </a:solidFill>
            </a:rPr>
            <a:t>Présentation</a:t>
          </a:r>
          <a:r>
            <a:rPr lang="en-US" dirty="0">
              <a:solidFill>
                <a:schemeClr val="tx1"/>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7CB0F371-5C94-4FDB-9C25-544C19B92B64}">
      <dgm:prSet/>
      <dgm:spPr/>
      <dgm:t>
        <a:bodyPr/>
        <a:lstStyle/>
        <a:p>
          <a:r>
            <a:rPr lang="en-US"/>
            <a:t>Introduction au CI/CD</a:t>
          </a:r>
          <a:endParaRPr lang="en-US" dirty="0">
            <a:solidFill>
              <a:schemeClr val="tx1"/>
            </a:solidFill>
          </a:endParaRPr>
        </a:p>
      </dgm:t>
    </dgm:pt>
    <dgm:pt modelId="{ABC1F84F-D962-48D8-AABF-047B177BB843}" type="parTrans" cxnId="{8585EF0A-599C-465F-8671-094255DEC473}">
      <dgm:prSet/>
      <dgm:spPr/>
    </dgm:pt>
    <dgm:pt modelId="{A8AF8143-CCF3-4F58-BE58-94999D399DDA}" type="sibTrans" cxnId="{8585EF0A-599C-465F-8671-094255DEC473}">
      <dgm:prSet/>
      <dgm:spPr/>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E7EAEF53-A54B-4A8F-9DD0-1A061A52E7D1}" type="pres">
      <dgm:prSet presAssocID="{7CB0F371-5C94-4FDB-9C25-544C19B92B64}" presName="thickLine" presStyleLbl="alignNode1" presStyleIdx="5" presStyleCnt="11"/>
      <dgm:spPr/>
    </dgm:pt>
    <dgm:pt modelId="{04CC25BF-5EBF-4307-96F0-2B7745920281}" type="pres">
      <dgm:prSet presAssocID="{7CB0F371-5C94-4FDB-9C25-544C19B92B64}" presName="horz1" presStyleCnt="0"/>
      <dgm:spPr/>
    </dgm:pt>
    <dgm:pt modelId="{318874D1-CDBC-4C71-8BF6-0410C0DEE562}" type="pres">
      <dgm:prSet presAssocID="{7CB0F371-5C94-4FDB-9C25-544C19B92B64}" presName="tx1" presStyleLbl="revTx" presStyleIdx="5" presStyleCnt="11"/>
      <dgm:spPr/>
    </dgm:pt>
    <dgm:pt modelId="{C13236C4-378C-48C1-B491-1E21F8B9ED24}" type="pres">
      <dgm:prSet presAssocID="{7CB0F371-5C94-4FDB-9C25-544C19B92B64}"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8585EF0A-599C-465F-8671-094255DEC473}" srcId="{2677A884-A9E7-483E-AFC9-4003B34A49ED}" destId="{7CB0F371-5C94-4FDB-9C25-544C19B92B64}" srcOrd="5" destOrd="0" parTransId="{ABC1F84F-D962-48D8-AABF-047B177BB843}" sibTransId="{A8AF8143-CCF3-4F58-BE58-94999D399DDA}"/>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CCB63F45-9892-4005-8AC3-A5F106197540}" type="presOf" srcId="{7CB0F371-5C94-4FDB-9C25-544C19B92B64}" destId="{318874D1-CDBC-4C71-8BF6-0410C0DEE562}" srcOrd="0" destOrd="0" presId="urn:microsoft.com/office/officeart/2008/layout/LinedList"/>
    <dgm:cxn modelId="{43BA6266-5A91-4A92-AA1D-A7595573D66C}" srcId="{2677A884-A9E7-483E-AFC9-4003B34A49ED}" destId="{090F2FAC-B621-4B7A-9752-99EDE1B760BA}" srcOrd="9"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F6EDD610-0446-4B08-B8C9-E03BD77AD68A}" type="presParOf" srcId="{18CD3251-8136-496F-9026-7F9173C29808}" destId="{E7EAEF53-A54B-4A8F-9DD0-1A061A52E7D1}" srcOrd="10" destOrd="0" presId="urn:microsoft.com/office/officeart/2008/layout/LinedList"/>
    <dgm:cxn modelId="{ECBBF93B-3616-4A9E-B86C-295F220A1AA8}" type="presParOf" srcId="{18CD3251-8136-496F-9026-7F9173C29808}" destId="{04CC25BF-5EBF-4307-96F0-2B7745920281}" srcOrd="11" destOrd="0" presId="urn:microsoft.com/office/officeart/2008/layout/LinedList"/>
    <dgm:cxn modelId="{D9BDAC8B-6C88-42D9-A50D-4B699B7D4407}" type="presParOf" srcId="{04CC25BF-5EBF-4307-96F0-2B7745920281}" destId="{318874D1-CDBC-4C71-8BF6-0410C0DEE562}" srcOrd="0" destOrd="0" presId="urn:microsoft.com/office/officeart/2008/layout/LinedList"/>
    <dgm:cxn modelId="{ABEC4EC5-FAB8-4C35-8997-62CF00D80ED2}" type="presParOf" srcId="{04CC25BF-5EBF-4307-96F0-2B7745920281}" destId="{C13236C4-378C-48C1-B491-1E21F8B9ED24}"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dirty="0">
              <a:solidFill>
                <a:schemeClr val="tx1"/>
              </a:solidFill>
            </a:rPr>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solidFill>
                <a:schemeClr val="tx1"/>
              </a:solidFill>
            </a:rPr>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dirty="0">
              <a:solidFill>
                <a:schemeClr val="tx1"/>
              </a:solidFill>
            </a:rPr>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dirty="0">
              <a:solidFill>
                <a:schemeClr val="tx1"/>
              </a:solidFill>
            </a:rPr>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dirty="0">
              <a:solidFill>
                <a:schemeClr val="tx1"/>
              </a:solidFill>
            </a:rPr>
            <a:t>Introduction à </a:t>
          </a:r>
          <a:r>
            <a:rPr lang="en-US" dirty="0" err="1">
              <a:solidFill>
                <a:schemeClr val="tx1"/>
              </a:solidFill>
            </a:rPr>
            <a:t>l’infrastructure</a:t>
          </a:r>
          <a:r>
            <a:rPr lang="en-US" dirty="0">
              <a:solidFill>
                <a:schemeClr val="tx1"/>
              </a:solidFill>
            </a:rPr>
            <a:t> as code (</a:t>
          </a:r>
          <a:r>
            <a:rPr lang="en-US" dirty="0" err="1">
              <a:solidFill>
                <a:schemeClr val="tx1"/>
              </a:solidFill>
            </a:rPr>
            <a:t>IaC</a:t>
          </a:r>
          <a:r>
            <a:rPr lang="en-US" dirty="0">
              <a:solidFill>
                <a:schemeClr val="tx1"/>
              </a:solidFill>
            </a:rPr>
            <a:t>)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dirty="0">
              <a:solidFill>
                <a:srgbClr val="FF0000"/>
              </a:solidFill>
            </a:rPr>
            <a:t>Introduction à </a:t>
          </a:r>
          <a:r>
            <a:rPr lang="en-US" dirty="0" err="1">
              <a:solidFill>
                <a:srgbClr val="FF0000"/>
              </a:solidFill>
            </a:rPr>
            <a:t>l’orchestration</a:t>
          </a:r>
          <a:r>
            <a:rPr lang="en-US" dirty="0">
              <a:solidFill>
                <a:srgbClr val="FF0000"/>
              </a:solidFill>
            </a:rPr>
            <a:t>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chemeClr val="tx1"/>
              </a:solidFill>
            </a:rPr>
            <a:t>Présentation</a:t>
          </a:r>
          <a:r>
            <a:rPr lang="en-US" dirty="0">
              <a:solidFill>
                <a:schemeClr val="tx1"/>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C9E32240-D7CB-4C1B-B03D-A6E078EB419A}">
      <dgm:prSet/>
      <dgm:spPr/>
      <dgm:t>
        <a:bodyPr/>
        <a:lstStyle/>
        <a:p>
          <a:r>
            <a:rPr lang="en-US"/>
            <a:t>Introduction au CI/CD</a:t>
          </a:r>
          <a:endParaRPr lang="en-US" dirty="0">
            <a:solidFill>
              <a:schemeClr val="tx1"/>
            </a:solidFill>
          </a:endParaRPr>
        </a:p>
      </dgm:t>
    </dgm:pt>
    <dgm:pt modelId="{E714702B-3E3E-4EF6-A648-12256C3BB55A}" type="parTrans" cxnId="{7D7E381D-D35C-4F02-8249-9F15D4C4A936}">
      <dgm:prSet/>
      <dgm:spPr/>
    </dgm:pt>
    <dgm:pt modelId="{A0D9A478-760F-42A7-B82E-86D4F6D4CF02}" type="sibTrans" cxnId="{7D7E381D-D35C-4F02-8249-9F15D4C4A936}">
      <dgm:prSet/>
      <dgm:spPr/>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23EDD00F-F96A-497F-923C-81E8D23636D7}" type="pres">
      <dgm:prSet presAssocID="{C9E32240-D7CB-4C1B-B03D-A6E078EB419A}" presName="thickLine" presStyleLbl="alignNode1" presStyleIdx="5" presStyleCnt="11"/>
      <dgm:spPr/>
    </dgm:pt>
    <dgm:pt modelId="{8D2BFE6D-DA74-4AE0-A318-47FBDB1BD9DC}" type="pres">
      <dgm:prSet presAssocID="{C9E32240-D7CB-4C1B-B03D-A6E078EB419A}" presName="horz1" presStyleCnt="0"/>
      <dgm:spPr/>
    </dgm:pt>
    <dgm:pt modelId="{19EDD59E-0248-4E27-8948-7A45D1304B8A}" type="pres">
      <dgm:prSet presAssocID="{C9E32240-D7CB-4C1B-B03D-A6E078EB419A}" presName="tx1" presStyleLbl="revTx" presStyleIdx="5" presStyleCnt="11"/>
      <dgm:spPr/>
    </dgm:pt>
    <dgm:pt modelId="{C190D461-7D5E-400B-B806-358999EE76AE}" type="pres">
      <dgm:prSet presAssocID="{C9E32240-D7CB-4C1B-B03D-A6E078EB419A}"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7D7E381D-D35C-4F02-8249-9F15D4C4A936}" srcId="{2677A884-A9E7-483E-AFC9-4003B34A49ED}" destId="{C9E32240-D7CB-4C1B-B03D-A6E078EB419A}" srcOrd="5" destOrd="0" parTransId="{E714702B-3E3E-4EF6-A648-12256C3BB55A}" sibTransId="{A0D9A478-760F-42A7-B82E-86D4F6D4CF02}"/>
    <dgm:cxn modelId="{E7B5131E-419D-48B2-809D-44641A1504E1}" type="presOf" srcId="{B00FF68E-3B76-44E4-9B26-5B86DFE028A5}" destId="{483A16DB-A6DF-46B0-BA67-CD0477A553F5}" srcOrd="0" destOrd="0" presId="urn:microsoft.com/office/officeart/2008/layout/LinedList"/>
    <dgm:cxn modelId="{8C321733-38F7-471D-9919-886BBA90952A}" type="presOf" srcId="{C9E32240-D7CB-4C1B-B03D-A6E078EB419A}" destId="{19EDD59E-0248-4E27-8948-7A45D1304B8A}" srcOrd="0" destOrd="0" presId="urn:microsoft.com/office/officeart/2008/layout/LinedList"/>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43BA6266-5A91-4A92-AA1D-A7595573D66C}" srcId="{2677A884-A9E7-483E-AFC9-4003B34A49ED}" destId="{090F2FAC-B621-4B7A-9752-99EDE1B760BA}" srcOrd="9"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E0387AC4-3156-4BF8-AF50-82D0764C8460}" type="presParOf" srcId="{18CD3251-8136-496F-9026-7F9173C29808}" destId="{23EDD00F-F96A-497F-923C-81E8D23636D7}" srcOrd="10" destOrd="0" presId="urn:microsoft.com/office/officeart/2008/layout/LinedList"/>
    <dgm:cxn modelId="{8A152744-7832-4CE3-98F8-C361E085D507}" type="presParOf" srcId="{18CD3251-8136-496F-9026-7F9173C29808}" destId="{8D2BFE6D-DA74-4AE0-A318-47FBDB1BD9DC}" srcOrd="11" destOrd="0" presId="urn:microsoft.com/office/officeart/2008/layout/LinedList"/>
    <dgm:cxn modelId="{72595E4E-07B0-4DB3-968B-ADD92EB54CB0}" type="presParOf" srcId="{8D2BFE6D-DA74-4AE0-A318-47FBDB1BD9DC}" destId="{19EDD59E-0248-4E27-8948-7A45D1304B8A}" srcOrd="0" destOrd="0" presId="urn:microsoft.com/office/officeart/2008/layout/LinedList"/>
    <dgm:cxn modelId="{B0E6CB95-B75F-4561-B1CC-26F8F93F1236}" type="presParOf" srcId="{8D2BFE6D-DA74-4AE0-A318-47FBDB1BD9DC}" destId="{C190D461-7D5E-400B-B806-358999EE76AE}"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dirty="0">
              <a:solidFill>
                <a:schemeClr val="tx1"/>
              </a:solidFill>
            </a:rPr>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solidFill>
                <a:schemeClr val="tx1"/>
              </a:solidFill>
            </a:rPr>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dirty="0">
              <a:solidFill>
                <a:schemeClr val="tx1"/>
              </a:solidFill>
            </a:rPr>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dirty="0">
              <a:solidFill>
                <a:schemeClr val="tx1"/>
              </a:solidFill>
            </a:rPr>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dirty="0">
              <a:solidFill>
                <a:schemeClr val="tx1"/>
              </a:solidFill>
            </a:rPr>
            <a:t>Introduction à </a:t>
          </a:r>
          <a:r>
            <a:rPr lang="en-US" dirty="0" err="1">
              <a:solidFill>
                <a:schemeClr val="tx1"/>
              </a:solidFill>
            </a:rPr>
            <a:t>l’infrastructure</a:t>
          </a:r>
          <a:r>
            <a:rPr lang="en-US" dirty="0">
              <a:solidFill>
                <a:schemeClr val="tx1"/>
              </a:solidFill>
            </a:rPr>
            <a:t> as code (</a:t>
          </a:r>
          <a:r>
            <a:rPr lang="en-US" dirty="0" err="1">
              <a:solidFill>
                <a:schemeClr val="tx1"/>
              </a:solidFill>
            </a:rPr>
            <a:t>IaC</a:t>
          </a:r>
          <a:r>
            <a:rPr lang="en-US" dirty="0">
              <a:solidFill>
                <a:schemeClr val="tx1"/>
              </a:solidFill>
            </a:rPr>
            <a:t>)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dirty="0">
              <a:solidFill>
                <a:schemeClr val="tx1"/>
              </a:solidFill>
            </a:rPr>
            <a:t>Introduction à </a:t>
          </a:r>
          <a:r>
            <a:rPr lang="en-US" dirty="0" err="1">
              <a:solidFill>
                <a:schemeClr val="tx1"/>
              </a:solidFill>
            </a:rPr>
            <a:t>l’orchestration</a:t>
          </a:r>
          <a:r>
            <a:rPr lang="en-US" dirty="0">
              <a:solidFill>
                <a:schemeClr val="tx1"/>
              </a:solidFill>
            </a:rPr>
            <a:t>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dirty="0">
              <a:solidFill>
                <a:srgbClr val="FF0000"/>
              </a:solidFill>
            </a:rPr>
            <a:t>Mini-</a:t>
          </a:r>
          <a:r>
            <a:rPr lang="en-US" dirty="0" err="1">
              <a:solidFill>
                <a:srgbClr val="FF0000"/>
              </a:solidFill>
            </a:rPr>
            <a:t>projet</a:t>
          </a:r>
          <a:endParaRPr lang="en-US" dirty="0">
            <a:solidFill>
              <a:srgbClr val="FF0000"/>
            </a:solidFill>
          </a:endParaRP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chemeClr val="tx1"/>
              </a:solidFill>
            </a:rPr>
            <a:t>Présentation</a:t>
          </a:r>
          <a:r>
            <a:rPr lang="en-US" dirty="0">
              <a:solidFill>
                <a:schemeClr val="tx1"/>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4DB5EE1B-E634-4145-A27C-7DFE6219B39E}">
      <dgm:prSet/>
      <dgm:spPr/>
      <dgm:t>
        <a:bodyPr/>
        <a:lstStyle/>
        <a:p>
          <a:r>
            <a:rPr lang="en-US"/>
            <a:t>Introduction au CI/CD</a:t>
          </a:r>
          <a:endParaRPr lang="en-US" dirty="0">
            <a:solidFill>
              <a:schemeClr val="tx1"/>
            </a:solidFill>
          </a:endParaRPr>
        </a:p>
      </dgm:t>
    </dgm:pt>
    <dgm:pt modelId="{111B87EB-8E15-45E0-B17F-798F04E7CBF7}" type="parTrans" cxnId="{C3FFB721-8259-4239-A8A2-5A9D3FC4EE3E}">
      <dgm:prSet/>
      <dgm:spPr/>
      <dgm:t>
        <a:bodyPr/>
        <a:lstStyle/>
        <a:p>
          <a:endParaRPr lang="fr-FR"/>
        </a:p>
      </dgm:t>
    </dgm:pt>
    <dgm:pt modelId="{07C10B59-F03F-4A58-A0CB-D5B22B973ACA}" type="sibTrans" cxnId="{C3FFB721-8259-4239-A8A2-5A9D3FC4EE3E}">
      <dgm:prSet/>
      <dgm:spPr/>
      <dgm:t>
        <a:bodyPr/>
        <a:lstStyle/>
        <a:p>
          <a:endParaRPr lang="fr-FR"/>
        </a:p>
      </dgm:t>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0E434EB7-1642-4D45-887E-0391591E0BD6}" type="pres">
      <dgm:prSet presAssocID="{4DB5EE1B-E634-4145-A27C-7DFE6219B39E}" presName="thickLine" presStyleLbl="alignNode1" presStyleIdx="5" presStyleCnt="11"/>
      <dgm:spPr/>
    </dgm:pt>
    <dgm:pt modelId="{5A0225A8-E2F9-42B8-8CDC-E2E7440B93C8}" type="pres">
      <dgm:prSet presAssocID="{4DB5EE1B-E634-4145-A27C-7DFE6219B39E}" presName="horz1" presStyleCnt="0"/>
      <dgm:spPr/>
    </dgm:pt>
    <dgm:pt modelId="{5FC85B3A-A0EF-4C29-8519-B57853F24F92}" type="pres">
      <dgm:prSet presAssocID="{4DB5EE1B-E634-4145-A27C-7DFE6219B39E}" presName="tx1" presStyleLbl="revTx" presStyleIdx="5" presStyleCnt="11"/>
      <dgm:spPr/>
    </dgm:pt>
    <dgm:pt modelId="{07813677-D62E-439A-B4EF-D15A854C0886}" type="pres">
      <dgm:prSet presAssocID="{4DB5EE1B-E634-4145-A27C-7DFE6219B39E}"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C3FFB721-8259-4239-A8A2-5A9D3FC4EE3E}" srcId="{2677A884-A9E7-483E-AFC9-4003B34A49ED}" destId="{4DB5EE1B-E634-4145-A27C-7DFE6219B39E}" srcOrd="5" destOrd="0" parTransId="{111B87EB-8E15-45E0-B17F-798F04E7CBF7}" sibTransId="{07C10B59-F03F-4A58-A0CB-D5B22B973ACA}"/>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43BA6266-5A91-4A92-AA1D-A7595573D66C}" srcId="{2677A884-A9E7-483E-AFC9-4003B34A49ED}" destId="{090F2FAC-B621-4B7A-9752-99EDE1B760BA}" srcOrd="9"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8BC2C1EE-C87E-4B52-B442-01BF2E139B3A}" type="presOf" srcId="{4DB5EE1B-E634-4145-A27C-7DFE6219B39E}" destId="{5FC85B3A-A0EF-4C29-8519-B57853F24F92}"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3EE1EA8E-E46B-4B87-A62B-189D753443E8}" type="presParOf" srcId="{18CD3251-8136-496F-9026-7F9173C29808}" destId="{0E434EB7-1642-4D45-887E-0391591E0BD6}" srcOrd="10" destOrd="0" presId="urn:microsoft.com/office/officeart/2008/layout/LinedList"/>
    <dgm:cxn modelId="{ABCFA5FD-E4E2-40E8-A1C4-881F136EB64B}" type="presParOf" srcId="{18CD3251-8136-496F-9026-7F9173C29808}" destId="{5A0225A8-E2F9-42B8-8CDC-E2E7440B93C8}" srcOrd="11" destOrd="0" presId="urn:microsoft.com/office/officeart/2008/layout/LinedList"/>
    <dgm:cxn modelId="{FBE93591-C0A1-4975-9E78-64D7CCF742FB}" type="presParOf" srcId="{5A0225A8-E2F9-42B8-8CDC-E2E7440B93C8}" destId="{5FC85B3A-A0EF-4C29-8519-B57853F24F92}" srcOrd="0" destOrd="0" presId="urn:microsoft.com/office/officeart/2008/layout/LinedList"/>
    <dgm:cxn modelId="{30AAE2F1-9967-4EA9-849D-0A5B935E62EE}" type="presParOf" srcId="{5A0225A8-E2F9-42B8-8CDC-E2E7440B93C8}" destId="{07813677-D62E-439A-B4EF-D15A854C0886}"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rgbClr val="FF0000"/>
              </a:solidFill>
            </a:rPr>
            <a:t>Présentation du formateur</a:t>
          </a:r>
          <a:endParaRPr lang="en-US" dirty="0">
            <a:solidFill>
              <a:srgbClr val="FF0000"/>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a:t>Introduction à l’infrastructure as code (IaC)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t>Présentation</a:t>
          </a:r>
          <a:r>
            <a:rPr lang="en-US" dirty="0"/>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498021F3-02AC-4012-914F-0A2AE0014EC2}">
      <dgm:prSet/>
      <dgm:spPr/>
      <dgm:t>
        <a:bodyPr/>
        <a:lstStyle/>
        <a:p>
          <a:r>
            <a:rPr lang="en-US"/>
            <a:t>Introduction au CI/CD</a:t>
          </a:r>
          <a:endParaRPr lang="en-US" dirty="0"/>
        </a:p>
      </dgm:t>
    </dgm:pt>
    <dgm:pt modelId="{42DE389C-7DC9-438B-B7F8-9ED3F093415A}" type="parTrans" cxnId="{3C4BDAC4-68E0-4634-8BC9-31E32EC752A7}">
      <dgm:prSet/>
      <dgm:spPr/>
    </dgm:pt>
    <dgm:pt modelId="{34A001D9-6548-4223-9488-9455C0CFF713}" type="sibTrans" cxnId="{3C4BDAC4-68E0-4634-8BC9-31E32EC752A7}">
      <dgm:prSet/>
      <dgm:spPr/>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E92BFE76-7F14-4041-84A6-9AF01BDBDB8F}" type="pres">
      <dgm:prSet presAssocID="{498021F3-02AC-4012-914F-0A2AE0014EC2}" presName="thickLine" presStyleLbl="alignNode1" presStyleIdx="5" presStyleCnt="11"/>
      <dgm:spPr/>
    </dgm:pt>
    <dgm:pt modelId="{EAC4F30C-BBE1-428E-BD73-38798C55658B}" type="pres">
      <dgm:prSet presAssocID="{498021F3-02AC-4012-914F-0A2AE0014EC2}" presName="horz1" presStyleCnt="0"/>
      <dgm:spPr/>
    </dgm:pt>
    <dgm:pt modelId="{341DAFE1-1D5F-4B33-9CC7-320E2A2B14A0}" type="pres">
      <dgm:prSet presAssocID="{498021F3-02AC-4012-914F-0A2AE0014EC2}" presName="tx1" presStyleLbl="revTx" presStyleIdx="5" presStyleCnt="11"/>
      <dgm:spPr/>
    </dgm:pt>
    <dgm:pt modelId="{3DB57E05-7A38-4A88-AF1A-12272159E9A1}" type="pres">
      <dgm:prSet presAssocID="{498021F3-02AC-4012-914F-0A2AE0014EC2}"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43BA6266-5A91-4A92-AA1D-A7595573D66C}" srcId="{2677A884-A9E7-483E-AFC9-4003B34A49ED}" destId="{090F2FAC-B621-4B7A-9752-99EDE1B760BA}" srcOrd="9"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3C4BDAC4-68E0-4634-8BC9-31E32EC752A7}" srcId="{2677A884-A9E7-483E-AFC9-4003B34A49ED}" destId="{498021F3-02AC-4012-914F-0A2AE0014EC2}" srcOrd="5" destOrd="0" parTransId="{42DE389C-7DC9-438B-B7F8-9ED3F093415A}" sibTransId="{34A001D9-6548-4223-9488-9455C0CFF713}"/>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48A500FE-C0AA-4253-826A-253A866F5F53}" type="presOf" srcId="{498021F3-02AC-4012-914F-0A2AE0014EC2}" destId="{341DAFE1-1D5F-4B33-9CC7-320E2A2B14A0}"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E54297B5-D655-402F-A5DC-0A662F4B5723}" type="presParOf" srcId="{18CD3251-8136-496F-9026-7F9173C29808}" destId="{E92BFE76-7F14-4041-84A6-9AF01BDBDB8F}" srcOrd="10" destOrd="0" presId="urn:microsoft.com/office/officeart/2008/layout/LinedList"/>
    <dgm:cxn modelId="{530403D4-893C-42FA-9624-59324A6645EF}" type="presParOf" srcId="{18CD3251-8136-496F-9026-7F9173C29808}" destId="{EAC4F30C-BBE1-428E-BD73-38798C55658B}" srcOrd="11" destOrd="0" presId="urn:microsoft.com/office/officeart/2008/layout/LinedList"/>
    <dgm:cxn modelId="{A43C4BC8-19D1-4C2C-8956-EC08EF52C493}" type="presParOf" srcId="{EAC4F30C-BBE1-428E-BD73-38798C55658B}" destId="{341DAFE1-1D5F-4B33-9CC7-320E2A2B14A0}" srcOrd="0" destOrd="0" presId="urn:microsoft.com/office/officeart/2008/layout/LinedList"/>
    <dgm:cxn modelId="{F688248F-6B7A-4285-BCEB-982DC2A75C43}" type="presParOf" srcId="{EAC4F30C-BBE1-428E-BD73-38798C55658B}" destId="{3DB57E05-7A38-4A88-AF1A-12272159E9A1}"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a:t>Introduction à l’infrastructure as code (IaC)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rgbClr val="FF0000"/>
              </a:solidFill>
            </a:rPr>
            <a:t>Présentation</a:t>
          </a:r>
          <a:r>
            <a:rPr lang="en-US" dirty="0">
              <a:solidFill>
                <a:srgbClr val="FF0000"/>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B5EAC50E-9224-4E48-8BAD-A228734A2577}">
      <dgm:prSet/>
      <dgm:spPr/>
      <dgm:t>
        <a:bodyPr/>
        <a:lstStyle/>
        <a:p>
          <a:r>
            <a:rPr lang="en-US"/>
            <a:t>Introduction au CI/CD</a:t>
          </a:r>
          <a:endParaRPr lang="en-US" dirty="0"/>
        </a:p>
      </dgm:t>
    </dgm:pt>
    <dgm:pt modelId="{FFE753B6-60AF-4199-B6B9-0077122BB85B}" type="parTrans" cxnId="{F0696826-6E91-48B2-9710-8F7547E42E62}">
      <dgm:prSet/>
      <dgm:spPr/>
      <dgm:t>
        <a:bodyPr/>
        <a:lstStyle/>
        <a:p>
          <a:endParaRPr lang="fr-FR"/>
        </a:p>
      </dgm:t>
    </dgm:pt>
    <dgm:pt modelId="{ACA71857-1EE7-4DBE-97E3-32789CDA0E37}" type="sibTrans" cxnId="{F0696826-6E91-48B2-9710-8F7547E42E62}">
      <dgm:prSet/>
      <dgm:spPr/>
      <dgm:t>
        <a:bodyPr/>
        <a:lstStyle/>
        <a:p>
          <a:endParaRPr lang="fr-FR"/>
        </a:p>
      </dgm:t>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319FA626-4774-4C80-BA1A-BE3022645F23}" type="pres">
      <dgm:prSet presAssocID="{B5EAC50E-9224-4E48-8BAD-A228734A2577}" presName="thickLine" presStyleLbl="alignNode1" presStyleIdx="5" presStyleCnt="11"/>
      <dgm:spPr/>
    </dgm:pt>
    <dgm:pt modelId="{8770D4D2-5C01-4B23-918A-0778722CC868}" type="pres">
      <dgm:prSet presAssocID="{B5EAC50E-9224-4E48-8BAD-A228734A2577}" presName="horz1" presStyleCnt="0"/>
      <dgm:spPr/>
    </dgm:pt>
    <dgm:pt modelId="{C07C6201-A79E-463A-87B3-CDD2353A73FF}" type="pres">
      <dgm:prSet presAssocID="{B5EAC50E-9224-4E48-8BAD-A228734A2577}" presName="tx1" presStyleLbl="revTx" presStyleIdx="5" presStyleCnt="11"/>
      <dgm:spPr/>
    </dgm:pt>
    <dgm:pt modelId="{228955F2-061C-45DA-B3BB-519F791B8149}" type="pres">
      <dgm:prSet presAssocID="{B5EAC50E-9224-4E48-8BAD-A228734A2577}"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F0696826-6E91-48B2-9710-8F7547E42E62}" srcId="{2677A884-A9E7-483E-AFC9-4003B34A49ED}" destId="{B5EAC50E-9224-4E48-8BAD-A228734A2577}" srcOrd="5" destOrd="0" parTransId="{FFE753B6-60AF-4199-B6B9-0077122BB85B}" sibTransId="{ACA71857-1EE7-4DBE-97E3-32789CDA0E37}"/>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43BA6266-5A91-4A92-AA1D-A7595573D66C}" srcId="{2677A884-A9E7-483E-AFC9-4003B34A49ED}" destId="{090F2FAC-B621-4B7A-9752-99EDE1B760BA}" srcOrd="9"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B0486AFD-715E-466B-9CA3-C104C56C009F}" type="presOf" srcId="{B5EAC50E-9224-4E48-8BAD-A228734A2577}" destId="{C07C6201-A79E-463A-87B3-CDD2353A73FF}"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52C3256C-E42E-45AB-B98D-5C3DF80D28F8}" type="presParOf" srcId="{18CD3251-8136-496F-9026-7F9173C29808}" destId="{319FA626-4774-4C80-BA1A-BE3022645F23}" srcOrd="10" destOrd="0" presId="urn:microsoft.com/office/officeart/2008/layout/LinedList"/>
    <dgm:cxn modelId="{BB0E5C6E-92A2-4E90-A5B8-73ABBE10ECB2}" type="presParOf" srcId="{18CD3251-8136-496F-9026-7F9173C29808}" destId="{8770D4D2-5C01-4B23-918A-0778722CC868}" srcOrd="11" destOrd="0" presId="urn:microsoft.com/office/officeart/2008/layout/LinedList"/>
    <dgm:cxn modelId="{AD589F44-EDAA-435A-B3B6-52A3C058DA26}" type="presParOf" srcId="{8770D4D2-5C01-4B23-918A-0778722CC868}" destId="{C07C6201-A79E-463A-87B3-CDD2353A73FF}" srcOrd="0" destOrd="0" presId="urn:microsoft.com/office/officeart/2008/layout/LinedList"/>
    <dgm:cxn modelId="{77660218-2EDF-40D7-BDB7-49B5827261FC}" type="presParOf" srcId="{8770D4D2-5C01-4B23-918A-0778722CC868}" destId="{228955F2-061C-45DA-B3BB-519F791B8149}"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dirty="0">
              <a:solidFill>
                <a:srgbClr val="FF0000"/>
              </a:solidFill>
            </a:rPr>
            <a:t>Introduction à la conteneurisation</a:t>
          </a:r>
          <a:endParaRPr lang="en-US" dirty="0">
            <a:solidFill>
              <a:srgbClr val="FF0000"/>
            </a:solidFill>
          </a:endParaRPr>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a:t>Introduction à l’infrastructure as code (IaC)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chemeClr val="tx1"/>
              </a:solidFill>
            </a:rPr>
            <a:t>Présentation</a:t>
          </a:r>
          <a:r>
            <a:rPr lang="en-US" dirty="0">
              <a:solidFill>
                <a:schemeClr val="tx1"/>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446BC664-C61B-407E-A4E8-E264942AFE50}">
      <dgm:prSet/>
      <dgm:spPr/>
      <dgm:t>
        <a:bodyPr/>
        <a:lstStyle/>
        <a:p>
          <a:r>
            <a:rPr lang="en-US"/>
            <a:t>Introduction au CI/CD</a:t>
          </a:r>
          <a:endParaRPr lang="en-US" dirty="0"/>
        </a:p>
      </dgm:t>
    </dgm:pt>
    <dgm:pt modelId="{DB50AA88-ACBE-4D0D-AE95-3D7A0AD52934}" type="parTrans" cxnId="{286FF35F-25BF-4225-BB02-4D4A00C4ED3C}">
      <dgm:prSet/>
      <dgm:spPr/>
    </dgm:pt>
    <dgm:pt modelId="{A352565B-5172-4D5E-8843-643EA937D83A}" type="sibTrans" cxnId="{286FF35F-25BF-4225-BB02-4D4A00C4ED3C}">
      <dgm:prSet/>
      <dgm:spPr/>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F8F5B041-88F9-459E-B441-D4A6343AD85F}" type="pres">
      <dgm:prSet presAssocID="{446BC664-C61B-407E-A4E8-E264942AFE50}" presName="thickLine" presStyleLbl="alignNode1" presStyleIdx="5" presStyleCnt="11"/>
      <dgm:spPr/>
    </dgm:pt>
    <dgm:pt modelId="{B80A7A3C-0549-4180-A9DE-AA4BC42B0F2A}" type="pres">
      <dgm:prSet presAssocID="{446BC664-C61B-407E-A4E8-E264942AFE50}" presName="horz1" presStyleCnt="0"/>
      <dgm:spPr/>
    </dgm:pt>
    <dgm:pt modelId="{86B40EBB-D344-4373-BF1D-2B3A5FEE56C3}" type="pres">
      <dgm:prSet presAssocID="{446BC664-C61B-407E-A4E8-E264942AFE50}" presName="tx1" presStyleLbl="revTx" presStyleIdx="5" presStyleCnt="11"/>
      <dgm:spPr/>
    </dgm:pt>
    <dgm:pt modelId="{0309AF11-06B8-48A1-BA28-29709F12609C}" type="pres">
      <dgm:prSet presAssocID="{446BC664-C61B-407E-A4E8-E264942AFE50}"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286FF35F-25BF-4225-BB02-4D4A00C4ED3C}" srcId="{2677A884-A9E7-483E-AFC9-4003B34A49ED}" destId="{446BC664-C61B-407E-A4E8-E264942AFE50}" srcOrd="5" destOrd="0" parTransId="{DB50AA88-ACBE-4D0D-AE95-3D7A0AD52934}" sibTransId="{A352565B-5172-4D5E-8843-643EA937D83A}"/>
    <dgm:cxn modelId="{59FBD941-E2CE-4E6D-8022-3B249E9E9EFF}" srcId="{2677A884-A9E7-483E-AFC9-4003B34A49ED}" destId="{B76BBB1A-12AE-4595-AD48-CAD508348006}" srcOrd="6" destOrd="0" parTransId="{7DD17B18-A281-4993-AA66-7EF442C4CC8C}" sibTransId="{C058CFAB-845A-4172-BC8F-CEC2B627E83D}"/>
    <dgm:cxn modelId="{43BA6266-5A91-4A92-AA1D-A7595573D66C}" srcId="{2677A884-A9E7-483E-AFC9-4003B34A49ED}" destId="{090F2FAC-B621-4B7A-9752-99EDE1B760BA}" srcOrd="9"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7D6E9A94-A97E-4D64-819B-2AF31BCE9733}" type="presOf" srcId="{446BC664-C61B-407E-A4E8-E264942AFE50}" destId="{86B40EBB-D344-4373-BF1D-2B3A5FEE56C3}" srcOrd="0" destOrd="0" presId="urn:microsoft.com/office/officeart/2008/layout/LinedList"/>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216D9490-CEFD-44FD-B7E6-1D392CA6D879}" type="presParOf" srcId="{18CD3251-8136-496F-9026-7F9173C29808}" destId="{F8F5B041-88F9-459E-B441-D4A6343AD85F}" srcOrd="10" destOrd="0" presId="urn:microsoft.com/office/officeart/2008/layout/LinedList"/>
    <dgm:cxn modelId="{47BB0F50-1615-4173-88C4-ED9D2632D01F}" type="presParOf" srcId="{18CD3251-8136-496F-9026-7F9173C29808}" destId="{B80A7A3C-0549-4180-A9DE-AA4BC42B0F2A}" srcOrd="11" destOrd="0" presId="urn:microsoft.com/office/officeart/2008/layout/LinedList"/>
    <dgm:cxn modelId="{39A1CBF8-DE34-4738-A302-D4BC84374A28}" type="presParOf" srcId="{B80A7A3C-0549-4180-A9DE-AA4BC42B0F2A}" destId="{86B40EBB-D344-4373-BF1D-2B3A5FEE56C3}" srcOrd="0" destOrd="0" presId="urn:microsoft.com/office/officeart/2008/layout/LinedList"/>
    <dgm:cxn modelId="{FBC9A6EC-5543-49E3-BAA9-7E761CE3E646}" type="presParOf" srcId="{B80A7A3C-0549-4180-A9DE-AA4BC42B0F2A}" destId="{0309AF11-06B8-48A1-BA28-29709F12609C}"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dirty="0">
              <a:solidFill>
                <a:srgbClr val="FF0000"/>
              </a:solidFill>
            </a:rPr>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a:t>Introduction à l’infrastructure as code (IaC)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chemeClr val="tx1"/>
              </a:solidFill>
            </a:rPr>
            <a:t>Présentation</a:t>
          </a:r>
          <a:r>
            <a:rPr lang="en-US" dirty="0">
              <a:solidFill>
                <a:schemeClr val="tx1"/>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0"/>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0"/>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0"/>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0"/>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0"/>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0"/>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0"/>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0"/>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0"/>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0"/>
      <dgm:spPr/>
    </dgm:pt>
    <dgm:pt modelId="{C50F8EA3-42B4-4671-887B-6827E3721411}" type="pres">
      <dgm:prSet presAssocID="{B00FF68E-3B76-44E4-9B26-5B86DFE028A5}" presName="vert1" presStyleCnt="0"/>
      <dgm:spPr/>
    </dgm:pt>
    <dgm:pt modelId="{6EBBD6B9-60AA-43F7-A9AD-BF34113CF5DE}" type="pres">
      <dgm:prSet presAssocID="{B76BBB1A-12AE-4595-AD48-CAD508348006}" presName="thickLine" presStyleLbl="alignNode1" presStyleIdx="5" presStyleCnt="10"/>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5" presStyleCnt="10"/>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6" presStyleCnt="10"/>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6" presStyleCnt="10"/>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7" presStyleCnt="10"/>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7" presStyleCnt="10"/>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8" presStyleCnt="10"/>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8" presStyleCnt="10"/>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9" presStyleCnt="10"/>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9" presStyleCnt="10"/>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9"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5" destOrd="0" parTransId="{7DD17B18-A281-4993-AA66-7EF442C4CC8C}" sibTransId="{C058CFAB-845A-4172-BC8F-CEC2B627E83D}"/>
    <dgm:cxn modelId="{43BA6266-5A91-4A92-AA1D-A7595573D66C}" srcId="{2677A884-A9E7-483E-AFC9-4003B34A49ED}" destId="{090F2FAC-B621-4B7A-9752-99EDE1B760BA}" srcOrd="8"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6" destOrd="0" parTransId="{7C1F355B-E2A1-473E-A1A7-0EDB2457B317}" sibTransId="{83A84C18-17AF-465C-8B5B-2AD8E2BE7CE1}"/>
    <dgm:cxn modelId="{0435F1E0-1CD9-4E96-829D-59EB08B02DB5}" srcId="{2677A884-A9E7-483E-AFC9-4003B34A49ED}" destId="{84FB9B87-A6D7-435A-BA35-7FF1C5687E84}" srcOrd="7"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45BAA62A-D4F5-4A38-8DB2-5E6E95D7B09B}" type="presParOf" srcId="{18CD3251-8136-496F-9026-7F9173C29808}" destId="{6EBBD6B9-60AA-43F7-A9AD-BF34113CF5DE}" srcOrd="10" destOrd="0" presId="urn:microsoft.com/office/officeart/2008/layout/LinedList"/>
    <dgm:cxn modelId="{FB60A5F3-6E67-46D0-9B73-8848909DBF74}" type="presParOf" srcId="{18CD3251-8136-496F-9026-7F9173C29808}" destId="{FF2E8B4E-4F2C-447D-B8FE-0ED08E402A51}" srcOrd="11"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2" destOrd="0" presId="urn:microsoft.com/office/officeart/2008/layout/LinedList"/>
    <dgm:cxn modelId="{E9148393-A586-412A-A4C8-372F2F495506}" type="presParOf" srcId="{18CD3251-8136-496F-9026-7F9173C29808}" destId="{8C1AB6D0-34B1-4DA6-9A05-36C55D794F2A}" srcOrd="13"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4" destOrd="0" presId="urn:microsoft.com/office/officeart/2008/layout/LinedList"/>
    <dgm:cxn modelId="{DFCD5E25-3B5E-45F3-94C9-76DFFDD4957D}" type="presParOf" srcId="{18CD3251-8136-496F-9026-7F9173C29808}" destId="{276A780B-993F-41E4-BA9D-20D7E8641916}" srcOrd="15"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6" destOrd="0" presId="urn:microsoft.com/office/officeart/2008/layout/LinedList"/>
    <dgm:cxn modelId="{2C523E2D-0F32-4746-9D67-7D799BB205B3}" type="presParOf" srcId="{18CD3251-8136-496F-9026-7F9173C29808}" destId="{1C828E24-59E8-49C3-A1F4-2BC20C5A114E}" srcOrd="17"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18" destOrd="0" presId="urn:microsoft.com/office/officeart/2008/layout/LinedList"/>
    <dgm:cxn modelId="{89171C2A-9B5A-4870-8136-77C90985ECDF}" type="presParOf" srcId="{18CD3251-8136-496F-9026-7F9173C29808}" destId="{4B45E263-BC31-4C2F-BE80-59A70DF5DF10}" srcOrd="19"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1A39F1-5911-4E9B-892E-AB4A0DBE362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52CF73-5E6D-4D2F-8F41-1C6E8F8F2012}">
      <dgm:prSet/>
      <dgm:spPr/>
      <dgm:t>
        <a:bodyPr/>
        <a:lstStyle/>
        <a:p>
          <a:r>
            <a:rPr lang="fr-FR"/>
            <a:t>Mac: Docker for Mac</a:t>
          </a:r>
          <a:endParaRPr lang="en-US"/>
        </a:p>
      </dgm:t>
    </dgm:pt>
    <dgm:pt modelId="{3D81769D-6019-4602-B363-075C4796B61E}" type="parTrans" cxnId="{B51D0B53-A0E5-488D-94CC-D1CA2D496221}">
      <dgm:prSet/>
      <dgm:spPr/>
      <dgm:t>
        <a:bodyPr/>
        <a:lstStyle/>
        <a:p>
          <a:endParaRPr lang="en-US"/>
        </a:p>
      </dgm:t>
    </dgm:pt>
    <dgm:pt modelId="{6A4B0321-4891-4AEC-A50C-1F936D5387EF}" type="sibTrans" cxnId="{B51D0B53-A0E5-488D-94CC-D1CA2D496221}">
      <dgm:prSet/>
      <dgm:spPr/>
      <dgm:t>
        <a:bodyPr/>
        <a:lstStyle/>
        <a:p>
          <a:endParaRPr lang="en-US"/>
        </a:p>
      </dgm:t>
    </dgm:pt>
    <dgm:pt modelId="{BCA33DE6-E1F2-473E-A43A-A9E5E9658655}">
      <dgm:prSet/>
      <dgm:spPr/>
      <dgm:t>
        <a:bodyPr/>
        <a:lstStyle/>
        <a:p>
          <a:r>
            <a:rPr lang="en-US"/>
            <a:t>Windows: Docker for Windows</a:t>
          </a:r>
        </a:p>
      </dgm:t>
    </dgm:pt>
    <dgm:pt modelId="{8746572B-EAE1-497C-A4AF-DE68C72408C7}" type="parTrans" cxnId="{A7755A97-D505-4116-9412-9FB1385557D0}">
      <dgm:prSet/>
      <dgm:spPr/>
      <dgm:t>
        <a:bodyPr/>
        <a:lstStyle/>
        <a:p>
          <a:endParaRPr lang="en-US"/>
        </a:p>
      </dgm:t>
    </dgm:pt>
    <dgm:pt modelId="{5347A604-100A-4E2D-8732-9F0898E7F2CC}" type="sibTrans" cxnId="{A7755A97-D505-4116-9412-9FB1385557D0}">
      <dgm:prSet/>
      <dgm:spPr/>
      <dgm:t>
        <a:bodyPr/>
        <a:lstStyle/>
        <a:p>
          <a:endParaRPr lang="en-US"/>
        </a:p>
      </dgm:t>
    </dgm:pt>
    <dgm:pt modelId="{0226F9E0-D2EF-488C-9816-3701026456FE}">
      <dgm:prSet/>
      <dgm:spPr/>
      <dgm:t>
        <a:bodyPr/>
        <a:lstStyle/>
        <a:p>
          <a:r>
            <a:rPr lang="en-US"/>
            <a:t>Linux: Docker for Linux Distribution (centos, Debian, ubuntu …)</a:t>
          </a:r>
        </a:p>
      </dgm:t>
    </dgm:pt>
    <dgm:pt modelId="{90C35B12-2D04-4368-9BF8-4AC5024C3EF0}" type="parTrans" cxnId="{2EFAFD5F-B61E-458C-9DDE-464723CC7BD5}">
      <dgm:prSet/>
      <dgm:spPr/>
      <dgm:t>
        <a:bodyPr/>
        <a:lstStyle/>
        <a:p>
          <a:endParaRPr lang="en-US"/>
        </a:p>
      </dgm:t>
    </dgm:pt>
    <dgm:pt modelId="{6C52031C-48A1-4FF4-B706-C23CC00BA914}" type="sibTrans" cxnId="{2EFAFD5F-B61E-458C-9DDE-464723CC7BD5}">
      <dgm:prSet/>
      <dgm:spPr/>
      <dgm:t>
        <a:bodyPr/>
        <a:lstStyle/>
        <a:p>
          <a:endParaRPr lang="en-US"/>
        </a:p>
      </dgm:t>
    </dgm:pt>
    <dgm:pt modelId="{6D45F603-31ED-46C8-916E-8F6E635B3E30}">
      <dgm:prSet/>
      <dgm:spPr/>
      <dgm:t>
        <a:bodyPr/>
        <a:lstStyle/>
        <a:p>
          <a:r>
            <a:rPr lang="en-US"/>
            <a:t>Mac + Windows: Docker Toolbox</a:t>
          </a:r>
        </a:p>
      </dgm:t>
    </dgm:pt>
    <dgm:pt modelId="{3C717EF9-5850-477F-BE8B-49488E0C1057}" type="parTrans" cxnId="{0528032E-E2E9-40A7-82B1-706E3ECAD9C7}">
      <dgm:prSet/>
      <dgm:spPr/>
      <dgm:t>
        <a:bodyPr/>
        <a:lstStyle/>
        <a:p>
          <a:endParaRPr lang="en-US"/>
        </a:p>
      </dgm:t>
    </dgm:pt>
    <dgm:pt modelId="{C2718B76-7C6B-4535-B792-ED665B3F55BF}" type="sibTrans" cxnId="{0528032E-E2E9-40A7-82B1-706E3ECAD9C7}">
      <dgm:prSet/>
      <dgm:spPr/>
      <dgm:t>
        <a:bodyPr/>
        <a:lstStyle/>
        <a:p>
          <a:endParaRPr lang="en-US"/>
        </a:p>
      </dgm:t>
    </dgm:pt>
    <dgm:pt modelId="{8AB97A01-CE1F-4C95-BCA6-6C877FFA65F6}" type="pres">
      <dgm:prSet presAssocID="{721A39F1-5911-4E9B-892E-AB4A0DBE362F}" presName="root" presStyleCnt="0">
        <dgm:presLayoutVars>
          <dgm:dir/>
          <dgm:resizeHandles val="exact"/>
        </dgm:presLayoutVars>
      </dgm:prSet>
      <dgm:spPr/>
    </dgm:pt>
    <dgm:pt modelId="{C6EE46C8-F79B-48DA-B094-C6B109811C0B}" type="pres">
      <dgm:prSet presAssocID="{A652CF73-5E6D-4D2F-8F41-1C6E8F8F2012}" presName="compNode" presStyleCnt="0"/>
      <dgm:spPr/>
    </dgm:pt>
    <dgm:pt modelId="{6A1A004B-9871-4517-B5C6-39A775A5DD8F}" type="pres">
      <dgm:prSet presAssocID="{A652CF73-5E6D-4D2F-8F41-1C6E8F8F2012}" presName="bgRect" presStyleLbl="bgShp" presStyleIdx="0" presStyleCnt="4"/>
      <dgm:spPr/>
    </dgm:pt>
    <dgm:pt modelId="{AF2CD45C-D0BD-49C6-A5A4-CF06DB2B699B}" type="pres">
      <dgm:prSet presAssocID="{A652CF73-5E6D-4D2F-8F41-1C6E8F8F20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2A973EC-5C34-4AE4-804B-E17E814A2034}" type="pres">
      <dgm:prSet presAssocID="{A652CF73-5E6D-4D2F-8F41-1C6E8F8F2012}" presName="spaceRect" presStyleCnt="0"/>
      <dgm:spPr/>
    </dgm:pt>
    <dgm:pt modelId="{EE289893-B22D-459A-84C0-C219049E9A0D}" type="pres">
      <dgm:prSet presAssocID="{A652CF73-5E6D-4D2F-8F41-1C6E8F8F2012}" presName="parTx" presStyleLbl="revTx" presStyleIdx="0" presStyleCnt="4">
        <dgm:presLayoutVars>
          <dgm:chMax val="0"/>
          <dgm:chPref val="0"/>
        </dgm:presLayoutVars>
      </dgm:prSet>
      <dgm:spPr/>
    </dgm:pt>
    <dgm:pt modelId="{3D10A9F3-0C50-4E2E-BD83-F2ED0614370C}" type="pres">
      <dgm:prSet presAssocID="{6A4B0321-4891-4AEC-A50C-1F936D5387EF}" presName="sibTrans" presStyleCnt="0"/>
      <dgm:spPr/>
    </dgm:pt>
    <dgm:pt modelId="{842536C2-E5B9-4614-815A-DA2AB9511608}" type="pres">
      <dgm:prSet presAssocID="{BCA33DE6-E1F2-473E-A43A-A9E5E9658655}" presName="compNode" presStyleCnt="0"/>
      <dgm:spPr/>
    </dgm:pt>
    <dgm:pt modelId="{42AEBE45-4D4D-4DC6-99A9-C45F50098DB5}" type="pres">
      <dgm:prSet presAssocID="{BCA33DE6-E1F2-473E-A43A-A9E5E9658655}" presName="bgRect" presStyleLbl="bgShp" presStyleIdx="1" presStyleCnt="4"/>
      <dgm:spPr/>
    </dgm:pt>
    <dgm:pt modelId="{329B47E5-36D4-4B20-A5E7-5E78C5398942}" type="pres">
      <dgm:prSet presAssocID="{BCA33DE6-E1F2-473E-A43A-A9E5E96586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AF14EF4-0AA9-4920-8A11-83D9A5CDC73A}" type="pres">
      <dgm:prSet presAssocID="{BCA33DE6-E1F2-473E-A43A-A9E5E9658655}" presName="spaceRect" presStyleCnt="0"/>
      <dgm:spPr/>
    </dgm:pt>
    <dgm:pt modelId="{C695852A-8680-4CC4-8ADB-05CF8C6125FC}" type="pres">
      <dgm:prSet presAssocID="{BCA33DE6-E1F2-473E-A43A-A9E5E9658655}" presName="parTx" presStyleLbl="revTx" presStyleIdx="1" presStyleCnt="4">
        <dgm:presLayoutVars>
          <dgm:chMax val="0"/>
          <dgm:chPref val="0"/>
        </dgm:presLayoutVars>
      </dgm:prSet>
      <dgm:spPr/>
    </dgm:pt>
    <dgm:pt modelId="{FCCDEC6E-1EBD-4AE6-835E-1890619FEAE5}" type="pres">
      <dgm:prSet presAssocID="{5347A604-100A-4E2D-8732-9F0898E7F2CC}" presName="sibTrans" presStyleCnt="0"/>
      <dgm:spPr/>
    </dgm:pt>
    <dgm:pt modelId="{C152B397-4E28-4502-AD9C-0254BE44542F}" type="pres">
      <dgm:prSet presAssocID="{0226F9E0-D2EF-488C-9816-3701026456FE}" presName="compNode" presStyleCnt="0"/>
      <dgm:spPr/>
    </dgm:pt>
    <dgm:pt modelId="{D086C24A-607E-4C19-9940-B453F1859A83}" type="pres">
      <dgm:prSet presAssocID="{0226F9E0-D2EF-488C-9816-3701026456FE}" presName="bgRect" presStyleLbl="bgShp" presStyleIdx="2" presStyleCnt="4"/>
      <dgm:spPr/>
    </dgm:pt>
    <dgm:pt modelId="{D7D05A29-BD58-44F2-9958-1D87C2866C36}" type="pres">
      <dgm:prSet presAssocID="{0226F9E0-D2EF-488C-9816-3701026456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6AD0FF5A-8FA7-4547-B8F4-015753CE4B45}" type="pres">
      <dgm:prSet presAssocID="{0226F9E0-D2EF-488C-9816-3701026456FE}" presName="spaceRect" presStyleCnt="0"/>
      <dgm:spPr/>
    </dgm:pt>
    <dgm:pt modelId="{7B1AB971-C84B-456D-988E-03423862D7ED}" type="pres">
      <dgm:prSet presAssocID="{0226F9E0-D2EF-488C-9816-3701026456FE}" presName="parTx" presStyleLbl="revTx" presStyleIdx="2" presStyleCnt="4">
        <dgm:presLayoutVars>
          <dgm:chMax val="0"/>
          <dgm:chPref val="0"/>
        </dgm:presLayoutVars>
      </dgm:prSet>
      <dgm:spPr/>
    </dgm:pt>
    <dgm:pt modelId="{F5F52919-3FCF-4336-95DF-69A41BD1D37A}" type="pres">
      <dgm:prSet presAssocID="{6C52031C-48A1-4FF4-B706-C23CC00BA914}" presName="sibTrans" presStyleCnt="0"/>
      <dgm:spPr/>
    </dgm:pt>
    <dgm:pt modelId="{5CBE3C07-126F-4A39-9F8A-BC05AEC390C9}" type="pres">
      <dgm:prSet presAssocID="{6D45F603-31ED-46C8-916E-8F6E635B3E30}" presName="compNode" presStyleCnt="0"/>
      <dgm:spPr/>
    </dgm:pt>
    <dgm:pt modelId="{B97AC2AA-C2C2-471B-A8C4-980906921914}" type="pres">
      <dgm:prSet presAssocID="{6D45F603-31ED-46C8-916E-8F6E635B3E30}" presName="bgRect" presStyleLbl="bgShp" presStyleIdx="3" presStyleCnt="4"/>
      <dgm:spPr/>
    </dgm:pt>
    <dgm:pt modelId="{2116268D-43CF-4386-8569-945D7C6C40A3}" type="pres">
      <dgm:prSet presAssocID="{6D45F603-31ED-46C8-916E-8F6E635B3E3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ECC9C9D6-CBDA-484D-9F9B-3DB63CAFD875}" type="pres">
      <dgm:prSet presAssocID="{6D45F603-31ED-46C8-916E-8F6E635B3E30}" presName="spaceRect" presStyleCnt="0"/>
      <dgm:spPr/>
    </dgm:pt>
    <dgm:pt modelId="{66A85BAC-4BEB-428A-B159-C8FD5889AD80}" type="pres">
      <dgm:prSet presAssocID="{6D45F603-31ED-46C8-916E-8F6E635B3E30}" presName="parTx" presStyleLbl="revTx" presStyleIdx="3" presStyleCnt="4">
        <dgm:presLayoutVars>
          <dgm:chMax val="0"/>
          <dgm:chPref val="0"/>
        </dgm:presLayoutVars>
      </dgm:prSet>
      <dgm:spPr/>
    </dgm:pt>
  </dgm:ptLst>
  <dgm:cxnLst>
    <dgm:cxn modelId="{0528032E-E2E9-40A7-82B1-706E3ECAD9C7}" srcId="{721A39F1-5911-4E9B-892E-AB4A0DBE362F}" destId="{6D45F603-31ED-46C8-916E-8F6E635B3E30}" srcOrd="3" destOrd="0" parTransId="{3C717EF9-5850-477F-BE8B-49488E0C1057}" sibTransId="{C2718B76-7C6B-4535-B792-ED665B3F55BF}"/>
    <dgm:cxn modelId="{2EFAFD5F-B61E-458C-9DDE-464723CC7BD5}" srcId="{721A39F1-5911-4E9B-892E-AB4A0DBE362F}" destId="{0226F9E0-D2EF-488C-9816-3701026456FE}" srcOrd="2" destOrd="0" parTransId="{90C35B12-2D04-4368-9BF8-4AC5024C3EF0}" sibTransId="{6C52031C-48A1-4FF4-B706-C23CC00BA914}"/>
    <dgm:cxn modelId="{B51D0B53-A0E5-488D-94CC-D1CA2D496221}" srcId="{721A39F1-5911-4E9B-892E-AB4A0DBE362F}" destId="{A652CF73-5E6D-4D2F-8F41-1C6E8F8F2012}" srcOrd="0" destOrd="0" parTransId="{3D81769D-6019-4602-B363-075C4796B61E}" sibTransId="{6A4B0321-4891-4AEC-A50C-1F936D5387EF}"/>
    <dgm:cxn modelId="{88873C7C-1EDD-41D0-8190-C81D23C42EB3}" type="presOf" srcId="{BCA33DE6-E1F2-473E-A43A-A9E5E9658655}" destId="{C695852A-8680-4CC4-8ADB-05CF8C6125FC}" srcOrd="0" destOrd="0" presId="urn:microsoft.com/office/officeart/2018/2/layout/IconVerticalSolidList"/>
    <dgm:cxn modelId="{A7755A97-D505-4116-9412-9FB1385557D0}" srcId="{721A39F1-5911-4E9B-892E-AB4A0DBE362F}" destId="{BCA33DE6-E1F2-473E-A43A-A9E5E9658655}" srcOrd="1" destOrd="0" parTransId="{8746572B-EAE1-497C-A4AF-DE68C72408C7}" sibTransId="{5347A604-100A-4E2D-8732-9F0898E7F2CC}"/>
    <dgm:cxn modelId="{D1AE7198-BA4F-46C9-BB79-2CBDF417BAAB}" type="presOf" srcId="{0226F9E0-D2EF-488C-9816-3701026456FE}" destId="{7B1AB971-C84B-456D-988E-03423862D7ED}" srcOrd="0" destOrd="0" presId="urn:microsoft.com/office/officeart/2018/2/layout/IconVerticalSolidList"/>
    <dgm:cxn modelId="{960C17AF-166C-438B-A75A-6341DFAB9D75}" type="presOf" srcId="{721A39F1-5911-4E9B-892E-AB4A0DBE362F}" destId="{8AB97A01-CE1F-4C95-BCA6-6C877FFA65F6}" srcOrd="0" destOrd="0" presId="urn:microsoft.com/office/officeart/2018/2/layout/IconVerticalSolidList"/>
    <dgm:cxn modelId="{372458C0-1EF6-47B9-ABDD-BCD69A30B2D8}" type="presOf" srcId="{A652CF73-5E6D-4D2F-8F41-1C6E8F8F2012}" destId="{EE289893-B22D-459A-84C0-C219049E9A0D}" srcOrd="0" destOrd="0" presId="urn:microsoft.com/office/officeart/2018/2/layout/IconVerticalSolidList"/>
    <dgm:cxn modelId="{E65BDAE6-76CD-4D1B-A633-FB7101654FAF}" type="presOf" srcId="{6D45F603-31ED-46C8-916E-8F6E635B3E30}" destId="{66A85BAC-4BEB-428A-B159-C8FD5889AD80}" srcOrd="0" destOrd="0" presId="urn:microsoft.com/office/officeart/2018/2/layout/IconVerticalSolidList"/>
    <dgm:cxn modelId="{59A7CF25-858E-4E78-8FC3-DAB92B4EAC9E}" type="presParOf" srcId="{8AB97A01-CE1F-4C95-BCA6-6C877FFA65F6}" destId="{C6EE46C8-F79B-48DA-B094-C6B109811C0B}" srcOrd="0" destOrd="0" presId="urn:microsoft.com/office/officeart/2018/2/layout/IconVerticalSolidList"/>
    <dgm:cxn modelId="{D85A4299-C71D-4B6E-9AA1-35710CA07F1E}" type="presParOf" srcId="{C6EE46C8-F79B-48DA-B094-C6B109811C0B}" destId="{6A1A004B-9871-4517-B5C6-39A775A5DD8F}" srcOrd="0" destOrd="0" presId="urn:microsoft.com/office/officeart/2018/2/layout/IconVerticalSolidList"/>
    <dgm:cxn modelId="{0C84DE0D-4966-4BB5-A776-6A1C2147C65B}" type="presParOf" srcId="{C6EE46C8-F79B-48DA-B094-C6B109811C0B}" destId="{AF2CD45C-D0BD-49C6-A5A4-CF06DB2B699B}" srcOrd="1" destOrd="0" presId="urn:microsoft.com/office/officeart/2018/2/layout/IconVerticalSolidList"/>
    <dgm:cxn modelId="{62626C93-CACE-4428-933C-DDCF2590949E}" type="presParOf" srcId="{C6EE46C8-F79B-48DA-B094-C6B109811C0B}" destId="{F2A973EC-5C34-4AE4-804B-E17E814A2034}" srcOrd="2" destOrd="0" presId="urn:microsoft.com/office/officeart/2018/2/layout/IconVerticalSolidList"/>
    <dgm:cxn modelId="{E5623D38-BCBA-4AAA-9FFC-0CB678307871}" type="presParOf" srcId="{C6EE46C8-F79B-48DA-B094-C6B109811C0B}" destId="{EE289893-B22D-459A-84C0-C219049E9A0D}" srcOrd="3" destOrd="0" presId="urn:microsoft.com/office/officeart/2018/2/layout/IconVerticalSolidList"/>
    <dgm:cxn modelId="{27BC12EF-709A-439D-9808-2A834F519DB2}" type="presParOf" srcId="{8AB97A01-CE1F-4C95-BCA6-6C877FFA65F6}" destId="{3D10A9F3-0C50-4E2E-BD83-F2ED0614370C}" srcOrd="1" destOrd="0" presId="urn:microsoft.com/office/officeart/2018/2/layout/IconVerticalSolidList"/>
    <dgm:cxn modelId="{46736967-B73A-4CC1-BBDB-0509E06AABCE}" type="presParOf" srcId="{8AB97A01-CE1F-4C95-BCA6-6C877FFA65F6}" destId="{842536C2-E5B9-4614-815A-DA2AB9511608}" srcOrd="2" destOrd="0" presId="urn:microsoft.com/office/officeart/2018/2/layout/IconVerticalSolidList"/>
    <dgm:cxn modelId="{475DEE04-8A43-4E7F-8411-DED74FFE6593}" type="presParOf" srcId="{842536C2-E5B9-4614-815A-DA2AB9511608}" destId="{42AEBE45-4D4D-4DC6-99A9-C45F50098DB5}" srcOrd="0" destOrd="0" presId="urn:microsoft.com/office/officeart/2018/2/layout/IconVerticalSolidList"/>
    <dgm:cxn modelId="{F78F65B8-CCCA-4A07-B664-70A0FE875580}" type="presParOf" srcId="{842536C2-E5B9-4614-815A-DA2AB9511608}" destId="{329B47E5-36D4-4B20-A5E7-5E78C5398942}" srcOrd="1" destOrd="0" presId="urn:microsoft.com/office/officeart/2018/2/layout/IconVerticalSolidList"/>
    <dgm:cxn modelId="{96F7BDB8-7EA7-4593-8803-52992B09B6D4}" type="presParOf" srcId="{842536C2-E5B9-4614-815A-DA2AB9511608}" destId="{DAF14EF4-0AA9-4920-8A11-83D9A5CDC73A}" srcOrd="2" destOrd="0" presId="urn:microsoft.com/office/officeart/2018/2/layout/IconVerticalSolidList"/>
    <dgm:cxn modelId="{5F252359-08A9-4E59-921C-E557DD06392E}" type="presParOf" srcId="{842536C2-E5B9-4614-815A-DA2AB9511608}" destId="{C695852A-8680-4CC4-8ADB-05CF8C6125FC}" srcOrd="3" destOrd="0" presId="urn:microsoft.com/office/officeart/2018/2/layout/IconVerticalSolidList"/>
    <dgm:cxn modelId="{59E04A7C-7D26-4F9D-8B2A-AB025456758E}" type="presParOf" srcId="{8AB97A01-CE1F-4C95-BCA6-6C877FFA65F6}" destId="{FCCDEC6E-1EBD-4AE6-835E-1890619FEAE5}" srcOrd="3" destOrd="0" presId="urn:microsoft.com/office/officeart/2018/2/layout/IconVerticalSolidList"/>
    <dgm:cxn modelId="{C146DF85-DD08-4A8A-9D56-5B5622DEC221}" type="presParOf" srcId="{8AB97A01-CE1F-4C95-BCA6-6C877FFA65F6}" destId="{C152B397-4E28-4502-AD9C-0254BE44542F}" srcOrd="4" destOrd="0" presId="urn:microsoft.com/office/officeart/2018/2/layout/IconVerticalSolidList"/>
    <dgm:cxn modelId="{D41D8499-2D1C-4484-829F-FD166CDB2A89}" type="presParOf" srcId="{C152B397-4E28-4502-AD9C-0254BE44542F}" destId="{D086C24A-607E-4C19-9940-B453F1859A83}" srcOrd="0" destOrd="0" presId="urn:microsoft.com/office/officeart/2018/2/layout/IconVerticalSolidList"/>
    <dgm:cxn modelId="{CE25207E-9F19-49E3-930E-9805B1421092}" type="presParOf" srcId="{C152B397-4E28-4502-AD9C-0254BE44542F}" destId="{D7D05A29-BD58-44F2-9958-1D87C2866C36}" srcOrd="1" destOrd="0" presId="urn:microsoft.com/office/officeart/2018/2/layout/IconVerticalSolidList"/>
    <dgm:cxn modelId="{69FB3132-52B2-4C2A-AAD3-925EA4F8EF6A}" type="presParOf" srcId="{C152B397-4E28-4502-AD9C-0254BE44542F}" destId="{6AD0FF5A-8FA7-4547-B8F4-015753CE4B45}" srcOrd="2" destOrd="0" presId="urn:microsoft.com/office/officeart/2018/2/layout/IconVerticalSolidList"/>
    <dgm:cxn modelId="{EA012CF3-FF2E-42E9-A8FA-92E780FE6EB9}" type="presParOf" srcId="{C152B397-4E28-4502-AD9C-0254BE44542F}" destId="{7B1AB971-C84B-456D-988E-03423862D7ED}" srcOrd="3" destOrd="0" presId="urn:microsoft.com/office/officeart/2018/2/layout/IconVerticalSolidList"/>
    <dgm:cxn modelId="{263E146A-773A-4806-A8D9-AD2EF266C149}" type="presParOf" srcId="{8AB97A01-CE1F-4C95-BCA6-6C877FFA65F6}" destId="{F5F52919-3FCF-4336-95DF-69A41BD1D37A}" srcOrd="5" destOrd="0" presId="urn:microsoft.com/office/officeart/2018/2/layout/IconVerticalSolidList"/>
    <dgm:cxn modelId="{E849C68E-79CC-4AF4-9A0E-1875507ADF50}" type="presParOf" srcId="{8AB97A01-CE1F-4C95-BCA6-6C877FFA65F6}" destId="{5CBE3C07-126F-4A39-9F8A-BC05AEC390C9}" srcOrd="6" destOrd="0" presId="urn:microsoft.com/office/officeart/2018/2/layout/IconVerticalSolidList"/>
    <dgm:cxn modelId="{07185A05-7EA5-43C3-A001-A3D82B933348}" type="presParOf" srcId="{5CBE3C07-126F-4A39-9F8A-BC05AEC390C9}" destId="{B97AC2AA-C2C2-471B-A8C4-980906921914}" srcOrd="0" destOrd="0" presId="urn:microsoft.com/office/officeart/2018/2/layout/IconVerticalSolidList"/>
    <dgm:cxn modelId="{6ECE50C2-84CA-4C37-B67F-DB3141320D44}" type="presParOf" srcId="{5CBE3C07-126F-4A39-9F8A-BC05AEC390C9}" destId="{2116268D-43CF-4386-8569-945D7C6C40A3}" srcOrd="1" destOrd="0" presId="urn:microsoft.com/office/officeart/2018/2/layout/IconVerticalSolidList"/>
    <dgm:cxn modelId="{E7C291BB-4A80-4759-A0BB-6DB2DA6B9E80}" type="presParOf" srcId="{5CBE3C07-126F-4A39-9F8A-BC05AEC390C9}" destId="{ECC9C9D6-CBDA-484D-9F9B-3DB63CAFD875}" srcOrd="2" destOrd="0" presId="urn:microsoft.com/office/officeart/2018/2/layout/IconVerticalSolidList"/>
    <dgm:cxn modelId="{ECEEDBAA-C60C-4AD9-BDC8-AD5580A45F0E}" type="presParOf" srcId="{5CBE3C07-126F-4A39-9F8A-BC05AEC390C9}" destId="{66A85BAC-4BEB-428A-B159-C8FD5889AD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dirty="0">
              <a:solidFill>
                <a:schemeClr val="tx1"/>
              </a:solidFill>
            </a:rPr>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solidFill>
                <a:srgbClr val="FF0000"/>
              </a:solidFill>
            </a:rPr>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a:t>Introduction à l’infrastructure as code (IaC)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chemeClr val="tx1"/>
              </a:solidFill>
            </a:rPr>
            <a:t>Présentation</a:t>
          </a:r>
          <a:r>
            <a:rPr lang="en-US" dirty="0">
              <a:solidFill>
                <a:schemeClr val="tx1"/>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D8490E63-F6D6-48CE-B0C8-D329F64A4B94}">
      <dgm:prSet/>
      <dgm:spPr/>
      <dgm:t>
        <a:bodyPr/>
        <a:lstStyle/>
        <a:p>
          <a:r>
            <a:rPr lang="en-US"/>
            <a:t>Introduction au CI/CD</a:t>
          </a:r>
          <a:endParaRPr lang="en-US" dirty="0">
            <a:solidFill>
              <a:srgbClr val="FF0000"/>
            </a:solidFill>
          </a:endParaRPr>
        </a:p>
      </dgm:t>
    </dgm:pt>
    <dgm:pt modelId="{B6BD87B4-A568-483F-A579-35B338F19428}" type="parTrans" cxnId="{355EBF70-55DD-48ED-A873-E6CB1B5C972C}">
      <dgm:prSet/>
      <dgm:spPr/>
    </dgm:pt>
    <dgm:pt modelId="{F7C562E8-8125-4346-A65F-E838C9AE72CF}" type="sibTrans" cxnId="{355EBF70-55DD-48ED-A873-E6CB1B5C972C}">
      <dgm:prSet/>
      <dgm:spPr/>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9426AA3F-0946-46C2-8D88-702E0924CCD5}" type="pres">
      <dgm:prSet presAssocID="{D8490E63-F6D6-48CE-B0C8-D329F64A4B94}" presName="thickLine" presStyleLbl="alignNode1" presStyleIdx="5" presStyleCnt="11"/>
      <dgm:spPr/>
    </dgm:pt>
    <dgm:pt modelId="{A0BF3CB1-BE12-417E-8DD1-7225F1E5DDDC}" type="pres">
      <dgm:prSet presAssocID="{D8490E63-F6D6-48CE-B0C8-D329F64A4B94}" presName="horz1" presStyleCnt="0"/>
      <dgm:spPr/>
    </dgm:pt>
    <dgm:pt modelId="{E5FD1D36-2400-4BAD-AFE8-A62542204BDE}" type="pres">
      <dgm:prSet presAssocID="{D8490E63-F6D6-48CE-B0C8-D329F64A4B94}" presName="tx1" presStyleLbl="revTx" presStyleIdx="5" presStyleCnt="11"/>
      <dgm:spPr/>
    </dgm:pt>
    <dgm:pt modelId="{CCD45451-7B6E-41F1-87A7-520D34CCCEB2}" type="pres">
      <dgm:prSet presAssocID="{D8490E63-F6D6-48CE-B0C8-D329F64A4B94}"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43BA6266-5A91-4A92-AA1D-A7595573D66C}" srcId="{2677A884-A9E7-483E-AFC9-4003B34A49ED}" destId="{090F2FAC-B621-4B7A-9752-99EDE1B760BA}" srcOrd="9" destOrd="0" parTransId="{C357760F-568E-42A7-96D8-C632478D9666}" sibTransId="{F85E438C-D3C7-48A6-8358-A3DB54F01003}"/>
    <dgm:cxn modelId="{355EBF70-55DD-48ED-A873-E6CB1B5C972C}" srcId="{2677A884-A9E7-483E-AFC9-4003B34A49ED}" destId="{D8490E63-F6D6-48CE-B0C8-D329F64A4B94}" srcOrd="5" destOrd="0" parTransId="{B6BD87B4-A568-483F-A579-35B338F19428}" sibTransId="{F7C562E8-8125-4346-A65F-E838C9AE72CF}"/>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E57BA9D9-2D61-4481-971C-A8CAE452BCF5}" type="presOf" srcId="{D8490E63-F6D6-48CE-B0C8-D329F64A4B94}" destId="{E5FD1D36-2400-4BAD-AFE8-A62542204BDE}" srcOrd="0" destOrd="0" presId="urn:microsoft.com/office/officeart/2008/layout/LinedList"/>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EF10E834-8DEA-4779-8DF7-487DC3856791}" type="presParOf" srcId="{18CD3251-8136-496F-9026-7F9173C29808}" destId="{9426AA3F-0946-46C2-8D88-702E0924CCD5}" srcOrd="10" destOrd="0" presId="urn:microsoft.com/office/officeart/2008/layout/LinedList"/>
    <dgm:cxn modelId="{D2457EED-3E33-44D4-BD68-3BFC17400F31}" type="presParOf" srcId="{18CD3251-8136-496F-9026-7F9173C29808}" destId="{A0BF3CB1-BE12-417E-8DD1-7225F1E5DDDC}" srcOrd="11" destOrd="0" presId="urn:microsoft.com/office/officeart/2008/layout/LinedList"/>
    <dgm:cxn modelId="{F8CB9E66-CB69-4FC7-B1E5-51AC1B8E5D11}" type="presParOf" srcId="{A0BF3CB1-BE12-417E-8DD1-7225F1E5DDDC}" destId="{E5FD1D36-2400-4BAD-AFE8-A62542204BDE}" srcOrd="0" destOrd="0" presId="urn:microsoft.com/office/officeart/2008/layout/LinedList"/>
    <dgm:cxn modelId="{4916FDDF-84E2-4FBC-9DA9-A743B89CCAC8}" type="presParOf" srcId="{A0BF3CB1-BE12-417E-8DD1-7225F1E5DDDC}" destId="{CCD45451-7B6E-41F1-87A7-520D34CCCEB2}"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dirty="0">
              <a:solidFill>
                <a:schemeClr val="tx1"/>
              </a:solidFill>
            </a:rPr>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solidFill>
                <a:schemeClr val="tx1"/>
              </a:solidFill>
            </a:rPr>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a:t>Introduction à l’infrastructure as code (IaC)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chemeClr val="tx1"/>
              </a:solidFill>
            </a:rPr>
            <a:t>Présentation</a:t>
          </a:r>
          <a:r>
            <a:rPr lang="en-US" dirty="0">
              <a:solidFill>
                <a:schemeClr val="tx1"/>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F136CB07-28CD-4D47-AC36-659EF4EEC13D}">
      <dgm:prSet/>
      <dgm:spPr/>
      <dgm:t>
        <a:bodyPr/>
        <a:lstStyle/>
        <a:p>
          <a:r>
            <a:rPr lang="en-US" dirty="0">
              <a:solidFill>
                <a:srgbClr val="FF0000"/>
              </a:solidFill>
            </a:rPr>
            <a:t>Introduction au CI/CD</a:t>
          </a:r>
        </a:p>
      </dgm:t>
    </dgm:pt>
    <dgm:pt modelId="{9F7E12DE-F7C4-4701-8AF0-C347C7CABFCF}" type="parTrans" cxnId="{1D8FCF06-8EEA-4207-B093-1AF45886BBAB}">
      <dgm:prSet/>
      <dgm:spPr/>
      <dgm:t>
        <a:bodyPr/>
        <a:lstStyle/>
        <a:p>
          <a:endParaRPr lang="fr-FR"/>
        </a:p>
      </dgm:t>
    </dgm:pt>
    <dgm:pt modelId="{337092D0-90FE-41A7-93AA-211E511767F3}" type="sibTrans" cxnId="{1D8FCF06-8EEA-4207-B093-1AF45886BBAB}">
      <dgm:prSet/>
      <dgm:spPr/>
      <dgm:t>
        <a:bodyPr/>
        <a:lstStyle/>
        <a:p>
          <a:endParaRPr lang="fr-FR"/>
        </a:p>
      </dgm:t>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A4993CC6-42A2-4194-8C20-49F747C6BA2F}" type="pres">
      <dgm:prSet presAssocID="{F136CB07-28CD-4D47-AC36-659EF4EEC13D}" presName="thickLine" presStyleLbl="alignNode1" presStyleIdx="5" presStyleCnt="11"/>
      <dgm:spPr/>
    </dgm:pt>
    <dgm:pt modelId="{52F62752-A52A-44B1-85F3-C0EE08770ED3}" type="pres">
      <dgm:prSet presAssocID="{F136CB07-28CD-4D47-AC36-659EF4EEC13D}" presName="horz1" presStyleCnt="0"/>
      <dgm:spPr/>
    </dgm:pt>
    <dgm:pt modelId="{DD2C819B-4B52-41E9-8545-CB9F2FD9EB7F}" type="pres">
      <dgm:prSet presAssocID="{F136CB07-28CD-4D47-AC36-659EF4EEC13D}" presName="tx1" presStyleLbl="revTx" presStyleIdx="5" presStyleCnt="11"/>
      <dgm:spPr/>
    </dgm:pt>
    <dgm:pt modelId="{29CC3720-AF24-4CBD-90F6-865DED233A3F}" type="pres">
      <dgm:prSet presAssocID="{F136CB07-28CD-4D47-AC36-659EF4EEC13D}"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1D8FCF06-8EEA-4207-B093-1AF45886BBAB}" srcId="{2677A884-A9E7-483E-AFC9-4003B34A49ED}" destId="{F136CB07-28CD-4D47-AC36-659EF4EEC13D}" srcOrd="5" destOrd="0" parTransId="{9F7E12DE-F7C4-4701-8AF0-C347C7CABFCF}" sibTransId="{337092D0-90FE-41A7-93AA-211E511767F3}"/>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EB0A9642-0942-4244-BF61-AD13A93CD34C}" type="presOf" srcId="{F136CB07-28CD-4D47-AC36-659EF4EEC13D}" destId="{DD2C819B-4B52-41E9-8545-CB9F2FD9EB7F}" srcOrd="0" destOrd="0" presId="urn:microsoft.com/office/officeart/2008/layout/LinedList"/>
    <dgm:cxn modelId="{43BA6266-5A91-4A92-AA1D-A7595573D66C}" srcId="{2677A884-A9E7-483E-AFC9-4003B34A49ED}" destId="{090F2FAC-B621-4B7A-9752-99EDE1B760BA}" srcOrd="9"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C0341500-70C0-40ED-A254-4EC315247897}" type="presParOf" srcId="{18CD3251-8136-496F-9026-7F9173C29808}" destId="{A4993CC6-42A2-4194-8C20-49F747C6BA2F}" srcOrd="10" destOrd="0" presId="urn:microsoft.com/office/officeart/2008/layout/LinedList"/>
    <dgm:cxn modelId="{FEFEA6EF-2B4E-43F6-8A01-1FDE7D18A09A}" type="presParOf" srcId="{18CD3251-8136-496F-9026-7F9173C29808}" destId="{52F62752-A52A-44B1-85F3-C0EE08770ED3}" srcOrd="11" destOrd="0" presId="urn:microsoft.com/office/officeart/2008/layout/LinedList"/>
    <dgm:cxn modelId="{ACBD9FE5-78AD-48BE-9224-BCC26D104E54}" type="presParOf" srcId="{52F62752-A52A-44B1-85F3-C0EE08770ED3}" destId="{DD2C819B-4B52-41E9-8545-CB9F2FD9EB7F}" srcOrd="0" destOrd="0" presId="urn:microsoft.com/office/officeart/2008/layout/LinedList"/>
    <dgm:cxn modelId="{4DB89A65-C2FF-42FB-9E01-2F69DCA23732}" type="presParOf" srcId="{52F62752-A52A-44B1-85F3-C0EE08770ED3}" destId="{29CC3720-AF24-4CBD-90F6-865DED233A3F}"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77A884-A9E7-483E-AFC9-4003B34A49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E8EAE36-9A0D-48BA-B449-75F2D670469B}">
      <dgm:prSet/>
      <dgm:spPr/>
      <dgm:t>
        <a:bodyPr/>
        <a:lstStyle/>
        <a:p>
          <a:r>
            <a:rPr lang="fr-FR" dirty="0">
              <a:solidFill>
                <a:schemeClr val="tx1"/>
              </a:solidFill>
            </a:rPr>
            <a:t>Présentation du formateur</a:t>
          </a:r>
          <a:endParaRPr lang="en-US" dirty="0">
            <a:solidFill>
              <a:schemeClr val="tx1"/>
            </a:solidFill>
          </a:endParaRPr>
        </a:p>
      </dgm:t>
    </dgm:pt>
    <dgm:pt modelId="{AFC0069F-FF5E-4716-83F3-546DBAFECD24}" type="parTrans" cxnId="{710C847F-2AD1-46F9-AD47-5523D6D41E7D}">
      <dgm:prSet/>
      <dgm:spPr/>
      <dgm:t>
        <a:bodyPr/>
        <a:lstStyle/>
        <a:p>
          <a:endParaRPr lang="en-US"/>
        </a:p>
      </dgm:t>
    </dgm:pt>
    <dgm:pt modelId="{6682A7FD-CAE8-4F15-9BE8-4022FA76C172}" type="sibTrans" cxnId="{710C847F-2AD1-46F9-AD47-5523D6D41E7D}">
      <dgm:prSet/>
      <dgm:spPr/>
      <dgm:t>
        <a:bodyPr/>
        <a:lstStyle/>
        <a:p>
          <a:endParaRPr lang="en-US"/>
        </a:p>
      </dgm:t>
    </dgm:pt>
    <dgm:pt modelId="{24AA94F0-C622-4ECF-B0E2-CE4CBF028930}">
      <dgm:prSet/>
      <dgm:spPr/>
      <dgm:t>
        <a:bodyPr/>
        <a:lstStyle/>
        <a:p>
          <a:r>
            <a:rPr lang="fr-FR"/>
            <a:t>Introduction à la conteneurisation</a:t>
          </a:r>
          <a:endParaRPr lang="en-US"/>
        </a:p>
      </dgm:t>
    </dgm:pt>
    <dgm:pt modelId="{87835027-1ED8-4D6E-AF29-9559D7E43FCC}" type="parTrans" cxnId="{DACCEB91-46E3-48FC-8FDB-C6DE1C5B9017}">
      <dgm:prSet/>
      <dgm:spPr/>
      <dgm:t>
        <a:bodyPr/>
        <a:lstStyle/>
        <a:p>
          <a:endParaRPr lang="en-US"/>
        </a:p>
      </dgm:t>
    </dgm:pt>
    <dgm:pt modelId="{CA4EB180-6A04-4F10-B51F-C2C95C4CC2AB}" type="sibTrans" cxnId="{DACCEB91-46E3-48FC-8FDB-C6DE1C5B9017}">
      <dgm:prSet/>
      <dgm:spPr/>
      <dgm:t>
        <a:bodyPr/>
        <a:lstStyle/>
        <a:p>
          <a:endParaRPr lang="en-US"/>
        </a:p>
      </dgm:t>
    </dgm:pt>
    <dgm:pt modelId="{9F70E757-E32E-4A8A-97C1-6B23CF5E5956}">
      <dgm:prSet/>
      <dgm:spPr/>
      <dgm:t>
        <a:bodyPr/>
        <a:lstStyle/>
        <a:p>
          <a:r>
            <a:rPr lang="en-US" dirty="0">
              <a:solidFill>
                <a:schemeClr val="tx1"/>
              </a:solidFill>
            </a:rPr>
            <a:t>Installation de Docker</a:t>
          </a:r>
        </a:p>
      </dgm:t>
    </dgm:pt>
    <dgm:pt modelId="{4DA968AC-B727-46B1-AF18-8B1AE59088E7}" type="parTrans" cxnId="{81E56EBB-658C-41A1-A415-5B2F124115AF}">
      <dgm:prSet/>
      <dgm:spPr/>
      <dgm:t>
        <a:bodyPr/>
        <a:lstStyle/>
        <a:p>
          <a:endParaRPr lang="en-US"/>
        </a:p>
      </dgm:t>
    </dgm:pt>
    <dgm:pt modelId="{124853AC-9CBC-4863-8F01-460411E559AB}" type="sibTrans" cxnId="{81E56EBB-658C-41A1-A415-5B2F124115AF}">
      <dgm:prSet/>
      <dgm:spPr/>
      <dgm:t>
        <a:bodyPr/>
        <a:lstStyle/>
        <a:p>
          <a:endParaRPr lang="en-US"/>
        </a:p>
      </dgm:t>
    </dgm:pt>
    <dgm:pt modelId="{B00FF68E-3B76-44E4-9B26-5B86DFE028A5}">
      <dgm:prSet/>
      <dgm:spPr/>
      <dgm:t>
        <a:bodyPr/>
        <a:lstStyle/>
        <a:p>
          <a:r>
            <a:rPr lang="en-US" dirty="0">
              <a:solidFill>
                <a:schemeClr val="tx1"/>
              </a:solidFill>
            </a:rPr>
            <a:t>Gestion des images</a:t>
          </a:r>
        </a:p>
      </dgm:t>
    </dgm:pt>
    <dgm:pt modelId="{9F2F02B0-84CB-4732-90A2-F4C99EC8D8EB}" type="parTrans" cxnId="{241250D0-966F-4EEA-B3F3-0A8467A9CFB6}">
      <dgm:prSet/>
      <dgm:spPr/>
      <dgm:t>
        <a:bodyPr/>
        <a:lstStyle/>
        <a:p>
          <a:endParaRPr lang="en-US"/>
        </a:p>
      </dgm:t>
    </dgm:pt>
    <dgm:pt modelId="{F63B047A-6650-4EDF-944F-E30674F3B483}" type="sibTrans" cxnId="{241250D0-966F-4EEA-B3F3-0A8467A9CFB6}">
      <dgm:prSet/>
      <dgm:spPr/>
      <dgm:t>
        <a:bodyPr/>
        <a:lstStyle/>
        <a:p>
          <a:endParaRPr lang="en-US"/>
        </a:p>
      </dgm:t>
    </dgm:pt>
    <dgm:pt modelId="{B76BBB1A-12AE-4595-AD48-CAD508348006}">
      <dgm:prSet/>
      <dgm:spPr/>
      <dgm:t>
        <a:bodyPr/>
        <a:lstStyle/>
        <a:p>
          <a:r>
            <a:rPr lang="en-US" dirty="0">
              <a:solidFill>
                <a:srgbClr val="FF0000"/>
              </a:solidFill>
            </a:rPr>
            <a:t>Gestion des reseaux</a:t>
          </a:r>
        </a:p>
      </dgm:t>
    </dgm:pt>
    <dgm:pt modelId="{7DD17B18-A281-4993-AA66-7EF442C4CC8C}" type="parTrans" cxnId="{59FBD941-E2CE-4E6D-8022-3B249E9E9EFF}">
      <dgm:prSet/>
      <dgm:spPr/>
      <dgm:t>
        <a:bodyPr/>
        <a:lstStyle/>
        <a:p>
          <a:endParaRPr lang="en-US"/>
        </a:p>
      </dgm:t>
    </dgm:pt>
    <dgm:pt modelId="{C058CFAB-845A-4172-BC8F-CEC2B627E83D}" type="sibTrans" cxnId="{59FBD941-E2CE-4E6D-8022-3B249E9E9EFF}">
      <dgm:prSet/>
      <dgm:spPr/>
      <dgm:t>
        <a:bodyPr/>
        <a:lstStyle/>
        <a:p>
          <a:endParaRPr lang="en-US"/>
        </a:p>
      </dgm:t>
    </dgm:pt>
    <dgm:pt modelId="{287871EF-389E-4C87-87D3-C5236CAEDA98}">
      <dgm:prSet/>
      <dgm:spPr/>
      <dgm:t>
        <a:bodyPr/>
        <a:lstStyle/>
        <a:p>
          <a:r>
            <a:rPr lang="en-US"/>
            <a:t>Gestion du stockage</a:t>
          </a:r>
        </a:p>
      </dgm:t>
    </dgm:pt>
    <dgm:pt modelId="{7C1F355B-E2A1-473E-A1A7-0EDB2457B317}" type="parTrans" cxnId="{214290DF-653F-4B61-8267-46716E27294B}">
      <dgm:prSet/>
      <dgm:spPr/>
      <dgm:t>
        <a:bodyPr/>
        <a:lstStyle/>
        <a:p>
          <a:endParaRPr lang="en-US"/>
        </a:p>
      </dgm:t>
    </dgm:pt>
    <dgm:pt modelId="{83A84C18-17AF-465C-8B5B-2AD8E2BE7CE1}" type="sibTrans" cxnId="{214290DF-653F-4B61-8267-46716E27294B}">
      <dgm:prSet/>
      <dgm:spPr/>
      <dgm:t>
        <a:bodyPr/>
        <a:lstStyle/>
        <a:p>
          <a:endParaRPr lang="en-US"/>
        </a:p>
      </dgm:t>
    </dgm:pt>
    <dgm:pt modelId="{84FB9B87-A6D7-435A-BA35-7FF1C5687E84}">
      <dgm:prSet/>
      <dgm:spPr/>
      <dgm:t>
        <a:bodyPr/>
        <a:lstStyle/>
        <a:p>
          <a:r>
            <a:rPr lang="en-US"/>
            <a:t>Introduction à l’infrastructure as code (IaC) avec docker-compose</a:t>
          </a:r>
        </a:p>
      </dgm:t>
    </dgm:pt>
    <dgm:pt modelId="{C74EC7A7-FF0C-4DB5-BCD7-37529FB419A6}" type="parTrans" cxnId="{0435F1E0-1CD9-4E96-829D-59EB08B02DB5}">
      <dgm:prSet/>
      <dgm:spPr/>
      <dgm:t>
        <a:bodyPr/>
        <a:lstStyle/>
        <a:p>
          <a:endParaRPr lang="en-US"/>
        </a:p>
      </dgm:t>
    </dgm:pt>
    <dgm:pt modelId="{7AFA0415-DC9D-45E4-ADA2-7BEDDC7BA611}" type="sibTrans" cxnId="{0435F1E0-1CD9-4E96-829D-59EB08B02DB5}">
      <dgm:prSet/>
      <dgm:spPr/>
      <dgm:t>
        <a:bodyPr/>
        <a:lstStyle/>
        <a:p>
          <a:endParaRPr lang="en-US"/>
        </a:p>
      </dgm:t>
    </dgm:pt>
    <dgm:pt modelId="{090F2FAC-B621-4B7A-9752-99EDE1B760BA}">
      <dgm:prSet/>
      <dgm:spPr/>
      <dgm:t>
        <a:bodyPr/>
        <a:lstStyle/>
        <a:p>
          <a:r>
            <a:rPr lang="en-US"/>
            <a:t>Introduction à l’orchestration avec Docker Swarm</a:t>
          </a:r>
        </a:p>
      </dgm:t>
    </dgm:pt>
    <dgm:pt modelId="{C357760F-568E-42A7-96D8-C632478D9666}" type="parTrans" cxnId="{43BA6266-5A91-4A92-AA1D-A7595573D66C}">
      <dgm:prSet/>
      <dgm:spPr/>
      <dgm:t>
        <a:bodyPr/>
        <a:lstStyle/>
        <a:p>
          <a:endParaRPr lang="en-US"/>
        </a:p>
      </dgm:t>
    </dgm:pt>
    <dgm:pt modelId="{F85E438C-D3C7-48A6-8358-A3DB54F01003}" type="sibTrans" cxnId="{43BA6266-5A91-4A92-AA1D-A7595573D66C}">
      <dgm:prSet/>
      <dgm:spPr/>
      <dgm:t>
        <a:bodyPr/>
        <a:lstStyle/>
        <a:p>
          <a:endParaRPr lang="en-US"/>
        </a:p>
      </dgm:t>
    </dgm:pt>
    <dgm:pt modelId="{F365409E-E7B6-4FA2-988F-DC90C7743607}">
      <dgm:prSet/>
      <dgm:spPr/>
      <dgm:t>
        <a:bodyPr/>
        <a:lstStyle/>
        <a:p>
          <a:r>
            <a:rPr lang="en-US"/>
            <a:t>Mini-projet</a:t>
          </a:r>
        </a:p>
      </dgm:t>
    </dgm:pt>
    <dgm:pt modelId="{B73C4F00-A76B-4074-B20E-A6DD8114626B}" type="parTrans" cxnId="{C3B7E31A-6340-4E37-A951-0535BC2612E3}">
      <dgm:prSet/>
      <dgm:spPr/>
      <dgm:t>
        <a:bodyPr/>
        <a:lstStyle/>
        <a:p>
          <a:endParaRPr lang="en-US"/>
        </a:p>
      </dgm:t>
    </dgm:pt>
    <dgm:pt modelId="{CC138582-6374-4C29-AF72-E4A6A2F8A44A}" type="sibTrans" cxnId="{C3B7E31A-6340-4E37-A951-0535BC2612E3}">
      <dgm:prSet/>
      <dgm:spPr/>
      <dgm:t>
        <a:bodyPr/>
        <a:lstStyle/>
        <a:p>
          <a:endParaRPr lang="en-US"/>
        </a:p>
      </dgm:t>
    </dgm:pt>
    <dgm:pt modelId="{5E04ECD4-9026-4A24-93DD-9B54EB121B8C}">
      <dgm:prSet/>
      <dgm:spPr/>
      <dgm:t>
        <a:bodyPr/>
        <a:lstStyle/>
        <a:p>
          <a:r>
            <a:rPr lang="en-US" dirty="0" err="1">
              <a:solidFill>
                <a:schemeClr val="tx1"/>
              </a:solidFill>
            </a:rPr>
            <a:t>Présentation</a:t>
          </a:r>
          <a:r>
            <a:rPr lang="en-US" dirty="0">
              <a:solidFill>
                <a:schemeClr val="tx1"/>
              </a:solidFill>
            </a:rPr>
            <a:t> des Concepts</a:t>
          </a:r>
        </a:p>
      </dgm:t>
    </dgm:pt>
    <dgm:pt modelId="{64FAF232-914F-4A09-A3C7-DE3C12EA6D32}" type="parTrans" cxnId="{DCA16707-E426-4E40-8A12-1DB1C136E5FD}">
      <dgm:prSet/>
      <dgm:spPr/>
      <dgm:t>
        <a:bodyPr/>
        <a:lstStyle/>
        <a:p>
          <a:endParaRPr lang="fr-FR"/>
        </a:p>
      </dgm:t>
    </dgm:pt>
    <dgm:pt modelId="{508A8A39-C832-4605-A199-8BAA87BCEAFE}" type="sibTrans" cxnId="{DCA16707-E426-4E40-8A12-1DB1C136E5FD}">
      <dgm:prSet/>
      <dgm:spPr/>
      <dgm:t>
        <a:bodyPr/>
        <a:lstStyle/>
        <a:p>
          <a:endParaRPr lang="fr-FR"/>
        </a:p>
      </dgm:t>
    </dgm:pt>
    <dgm:pt modelId="{9832E7DE-4969-46A7-A2F0-241258E76AD5}">
      <dgm:prSet/>
      <dgm:spPr/>
      <dgm:t>
        <a:bodyPr/>
        <a:lstStyle/>
        <a:p>
          <a:r>
            <a:rPr lang="en-US"/>
            <a:t>Introduction au CI/CD</a:t>
          </a:r>
          <a:endParaRPr lang="en-US" dirty="0">
            <a:solidFill>
              <a:schemeClr val="tx1"/>
            </a:solidFill>
          </a:endParaRPr>
        </a:p>
      </dgm:t>
    </dgm:pt>
    <dgm:pt modelId="{F4DF3097-790C-4441-AADD-E11F80BAFA03}" type="parTrans" cxnId="{4702CF32-16B9-4971-9198-5B8410886E67}">
      <dgm:prSet/>
      <dgm:spPr/>
    </dgm:pt>
    <dgm:pt modelId="{A71E3C76-51C5-453D-AD1B-563EA294E249}" type="sibTrans" cxnId="{4702CF32-16B9-4971-9198-5B8410886E67}">
      <dgm:prSet/>
      <dgm:spPr/>
    </dgm:pt>
    <dgm:pt modelId="{18CD3251-8136-496F-9026-7F9173C29808}" type="pres">
      <dgm:prSet presAssocID="{2677A884-A9E7-483E-AFC9-4003B34A49ED}" presName="vert0" presStyleCnt="0">
        <dgm:presLayoutVars>
          <dgm:dir/>
          <dgm:animOne val="branch"/>
          <dgm:animLvl val="lvl"/>
        </dgm:presLayoutVars>
      </dgm:prSet>
      <dgm:spPr/>
    </dgm:pt>
    <dgm:pt modelId="{C7D5A8CF-9245-4619-9027-32795AD86702}" type="pres">
      <dgm:prSet presAssocID="{9E8EAE36-9A0D-48BA-B449-75F2D670469B}" presName="thickLine" presStyleLbl="alignNode1" presStyleIdx="0" presStyleCnt="11"/>
      <dgm:spPr/>
    </dgm:pt>
    <dgm:pt modelId="{D75436B4-8E32-4A0E-8AAA-6C98B3F79FFE}" type="pres">
      <dgm:prSet presAssocID="{9E8EAE36-9A0D-48BA-B449-75F2D670469B}" presName="horz1" presStyleCnt="0"/>
      <dgm:spPr/>
    </dgm:pt>
    <dgm:pt modelId="{935E3ED5-EA6E-4856-AE03-A7E29E5B1055}" type="pres">
      <dgm:prSet presAssocID="{9E8EAE36-9A0D-48BA-B449-75F2D670469B}" presName="tx1" presStyleLbl="revTx" presStyleIdx="0" presStyleCnt="11"/>
      <dgm:spPr/>
    </dgm:pt>
    <dgm:pt modelId="{E7F6D9CF-0E97-4C63-8D9D-622A2169440B}" type="pres">
      <dgm:prSet presAssocID="{9E8EAE36-9A0D-48BA-B449-75F2D670469B}" presName="vert1" presStyleCnt="0"/>
      <dgm:spPr/>
    </dgm:pt>
    <dgm:pt modelId="{BBED40FD-48F2-46E6-B1EC-CB772F381F18}" type="pres">
      <dgm:prSet presAssocID="{5E04ECD4-9026-4A24-93DD-9B54EB121B8C}" presName="thickLine" presStyleLbl="alignNode1" presStyleIdx="1" presStyleCnt="11"/>
      <dgm:spPr/>
    </dgm:pt>
    <dgm:pt modelId="{38CA6DD8-F0C9-4511-B498-886BF926B4CD}" type="pres">
      <dgm:prSet presAssocID="{5E04ECD4-9026-4A24-93DD-9B54EB121B8C}" presName="horz1" presStyleCnt="0"/>
      <dgm:spPr/>
    </dgm:pt>
    <dgm:pt modelId="{143902AC-3867-4A3B-9F5A-C1BB301802EB}" type="pres">
      <dgm:prSet presAssocID="{5E04ECD4-9026-4A24-93DD-9B54EB121B8C}" presName="tx1" presStyleLbl="revTx" presStyleIdx="1" presStyleCnt="11"/>
      <dgm:spPr/>
    </dgm:pt>
    <dgm:pt modelId="{9B2DB073-A4FA-4D33-B210-A47065B72EB4}" type="pres">
      <dgm:prSet presAssocID="{5E04ECD4-9026-4A24-93DD-9B54EB121B8C}" presName="vert1" presStyleCnt="0"/>
      <dgm:spPr/>
    </dgm:pt>
    <dgm:pt modelId="{6A029A5E-F207-4AF7-A302-71E5F6971CDE}" type="pres">
      <dgm:prSet presAssocID="{24AA94F0-C622-4ECF-B0E2-CE4CBF028930}" presName="thickLine" presStyleLbl="alignNode1" presStyleIdx="2" presStyleCnt="11"/>
      <dgm:spPr/>
    </dgm:pt>
    <dgm:pt modelId="{04CDAA7A-0E13-4CD8-BDD8-40C7FDB5C9CC}" type="pres">
      <dgm:prSet presAssocID="{24AA94F0-C622-4ECF-B0E2-CE4CBF028930}" presName="horz1" presStyleCnt="0"/>
      <dgm:spPr/>
    </dgm:pt>
    <dgm:pt modelId="{8F9F70CB-2237-48D2-AC0E-79307A40C6F5}" type="pres">
      <dgm:prSet presAssocID="{24AA94F0-C622-4ECF-B0E2-CE4CBF028930}" presName="tx1" presStyleLbl="revTx" presStyleIdx="2" presStyleCnt="11"/>
      <dgm:spPr/>
    </dgm:pt>
    <dgm:pt modelId="{D4AA8993-FD19-4A5B-8CBA-08662327EA30}" type="pres">
      <dgm:prSet presAssocID="{24AA94F0-C622-4ECF-B0E2-CE4CBF028930}" presName="vert1" presStyleCnt="0"/>
      <dgm:spPr/>
    </dgm:pt>
    <dgm:pt modelId="{A77598BE-C5E8-4B76-A3EC-B86E1E89368D}" type="pres">
      <dgm:prSet presAssocID="{9F70E757-E32E-4A8A-97C1-6B23CF5E5956}" presName="thickLine" presStyleLbl="alignNode1" presStyleIdx="3" presStyleCnt="11"/>
      <dgm:spPr/>
    </dgm:pt>
    <dgm:pt modelId="{A4CC3486-398D-450B-B676-A31AE1AB3C83}" type="pres">
      <dgm:prSet presAssocID="{9F70E757-E32E-4A8A-97C1-6B23CF5E5956}" presName="horz1" presStyleCnt="0"/>
      <dgm:spPr/>
    </dgm:pt>
    <dgm:pt modelId="{46E2CBB5-98E3-4783-910A-21CF218AA4F1}" type="pres">
      <dgm:prSet presAssocID="{9F70E757-E32E-4A8A-97C1-6B23CF5E5956}" presName="tx1" presStyleLbl="revTx" presStyleIdx="3" presStyleCnt="11"/>
      <dgm:spPr/>
    </dgm:pt>
    <dgm:pt modelId="{76A8CD39-5794-4B8E-A3ED-16958938BE02}" type="pres">
      <dgm:prSet presAssocID="{9F70E757-E32E-4A8A-97C1-6B23CF5E5956}" presName="vert1" presStyleCnt="0"/>
      <dgm:spPr/>
    </dgm:pt>
    <dgm:pt modelId="{848085FD-5760-4263-AD6D-5F79951EF71C}" type="pres">
      <dgm:prSet presAssocID="{B00FF68E-3B76-44E4-9B26-5B86DFE028A5}" presName="thickLine" presStyleLbl="alignNode1" presStyleIdx="4" presStyleCnt="11"/>
      <dgm:spPr/>
    </dgm:pt>
    <dgm:pt modelId="{F5A429B9-1F54-4925-A07C-D7EABEB6A95B}" type="pres">
      <dgm:prSet presAssocID="{B00FF68E-3B76-44E4-9B26-5B86DFE028A5}" presName="horz1" presStyleCnt="0"/>
      <dgm:spPr/>
    </dgm:pt>
    <dgm:pt modelId="{483A16DB-A6DF-46B0-BA67-CD0477A553F5}" type="pres">
      <dgm:prSet presAssocID="{B00FF68E-3B76-44E4-9B26-5B86DFE028A5}" presName="tx1" presStyleLbl="revTx" presStyleIdx="4" presStyleCnt="11"/>
      <dgm:spPr/>
    </dgm:pt>
    <dgm:pt modelId="{C50F8EA3-42B4-4671-887B-6827E3721411}" type="pres">
      <dgm:prSet presAssocID="{B00FF68E-3B76-44E4-9B26-5B86DFE028A5}" presName="vert1" presStyleCnt="0"/>
      <dgm:spPr/>
    </dgm:pt>
    <dgm:pt modelId="{542DD7CF-6288-44C0-A7B4-DAF1FA54DAC4}" type="pres">
      <dgm:prSet presAssocID="{9832E7DE-4969-46A7-A2F0-241258E76AD5}" presName="thickLine" presStyleLbl="alignNode1" presStyleIdx="5" presStyleCnt="11"/>
      <dgm:spPr/>
    </dgm:pt>
    <dgm:pt modelId="{7CBE292B-663A-4BC2-AED8-9C639C640D0E}" type="pres">
      <dgm:prSet presAssocID="{9832E7DE-4969-46A7-A2F0-241258E76AD5}" presName="horz1" presStyleCnt="0"/>
      <dgm:spPr/>
    </dgm:pt>
    <dgm:pt modelId="{07F97E89-D110-432A-B4BB-76BD40551467}" type="pres">
      <dgm:prSet presAssocID="{9832E7DE-4969-46A7-A2F0-241258E76AD5}" presName="tx1" presStyleLbl="revTx" presStyleIdx="5" presStyleCnt="11"/>
      <dgm:spPr/>
    </dgm:pt>
    <dgm:pt modelId="{C99D4559-90B6-4034-9250-D563059694EF}" type="pres">
      <dgm:prSet presAssocID="{9832E7DE-4969-46A7-A2F0-241258E76AD5}" presName="vert1" presStyleCnt="0"/>
      <dgm:spPr/>
    </dgm:pt>
    <dgm:pt modelId="{6EBBD6B9-60AA-43F7-A9AD-BF34113CF5DE}" type="pres">
      <dgm:prSet presAssocID="{B76BBB1A-12AE-4595-AD48-CAD508348006}" presName="thickLine" presStyleLbl="alignNode1" presStyleIdx="6" presStyleCnt="11"/>
      <dgm:spPr/>
    </dgm:pt>
    <dgm:pt modelId="{FF2E8B4E-4F2C-447D-B8FE-0ED08E402A51}" type="pres">
      <dgm:prSet presAssocID="{B76BBB1A-12AE-4595-AD48-CAD508348006}" presName="horz1" presStyleCnt="0"/>
      <dgm:spPr/>
    </dgm:pt>
    <dgm:pt modelId="{EB3E5CEE-BFBF-46B1-BF9E-F35EB1ED35DF}" type="pres">
      <dgm:prSet presAssocID="{B76BBB1A-12AE-4595-AD48-CAD508348006}" presName="tx1" presStyleLbl="revTx" presStyleIdx="6" presStyleCnt="11"/>
      <dgm:spPr/>
    </dgm:pt>
    <dgm:pt modelId="{E833E70C-5842-4113-87F1-8E9BC183A974}" type="pres">
      <dgm:prSet presAssocID="{B76BBB1A-12AE-4595-AD48-CAD508348006}" presName="vert1" presStyleCnt="0"/>
      <dgm:spPr/>
    </dgm:pt>
    <dgm:pt modelId="{5E3E798D-8467-4060-8D31-45C8F912F671}" type="pres">
      <dgm:prSet presAssocID="{287871EF-389E-4C87-87D3-C5236CAEDA98}" presName="thickLine" presStyleLbl="alignNode1" presStyleIdx="7" presStyleCnt="11"/>
      <dgm:spPr/>
    </dgm:pt>
    <dgm:pt modelId="{8C1AB6D0-34B1-4DA6-9A05-36C55D794F2A}" type="pres">
      <dgm:prSet presAssocID="{287871EF-389E-4C87-87D3-C5236CAEDA98}" presName="horz1" presStyleCnt="0"/>
      <dgm:spPr/>
    </dgm:pt>
    <dgm:pt modelId="{4CBC9837-53E8-4420-BEF9-6210AF8CEC52}" type="pres">
      <dgm:prSet presAssocID="{287871EF-389E-4C87-87D3-C5236CAEDA98}" presName="tx1" presStyleLbl="revTx" presStyleIdx="7" presStyleCnt="11"/>
      <dgm:spPr/>
    </dgm:pt>
    <dgm:pt modelId="{FA977F71-25A4-47C5-8ACE-6351BA3E89D8}" type="pres">
      <dgm:prSet presAssocID="{287871EF-389E-4C87-87D3-C5236CAEDA98}" presName="vert1" presStyleCnt="0"/>
      <dgm:spPr/>
    </dgm:pt>
    <dgm:pt modelId="{98C4A230-3DE2-413A-AA1C-3F522ECF2E18}" type="pres">
      <dgm:prSet presAssocID="{84FB9B87-A6D7-435A-BA35-7FF1C5687E84}" presName="thickLine" presStyleLbl="alignNode1" presStyleIdx="8" presStyleCnt="11"/>
      <dgm:spPr/>
    </dgm:pt>
    <dgm:pt modelId="{276A780B-993F-41E4-BA9D-20D7E8641916}" type="pres">
      <dgm:prSet presAssocID="{84FB9B87-A6D7-435A-BA35-7FF1C5687E84}" presName="horz1" presStyleCnt="0"/>
      <dgm:spPr/>
    </dgm:pt>
    <dgm:pt modelId="{E0815B5E-220B-41B8-86E6-8E3B3E44C80F}" type="pres">
      <dgm:prSet presAssocID="{84FB9B87-A6D7-435A-BA35-7FF1C5687E84}" presName="tx1" presStyleLbl="revTx" presStyleIdx="8" presStyleCnt="11"/>
      <dgm:spPr/>
    </dgm:pt>
    <dgm:pt modelId="{77B51B04-A8C8-439E-86AD-F493B3996183}" type="pres">
      <dgm:prSet presAssocID="{84FB9B87-A6D7-435A-BA35-7FF1C5687E84}" presName="vert1" presStyleCnt="0"/>
      <dgm:spPr/>
    </dgm:pt>
    <dgm:pt modelId="{A725FFD6-7146-4EEA-BB17-24B14FC2725A}" type="pres">
      <dgm:prSet presAssocID="{090F2FAC-B621-4B7A-9752-99EDE1B760BA}" presName="thickLine" presStyleLbl="alignNode1" presStyleIdx="9" presStyleCnt="11"/>
      <dgm:spPr/>
    </dgm:pt>
    <dgm:pt modelId="{1C828E24-59E8-49C3-A1F4-2BC20C5A114E}" type="pres">
      <dgm:prSet presAssocID="{090F2FAC-B621-4B7A-9752-99EDE1B760BA}" presName="horz1" presStyleCnt="0"/>
      <dgm:spPr/>
    </dgm:pt>
    <dgm:pt modelId="{32628D32-5011-485E-9FB5-F8518B49DD5B}" type="pres">
      <dgm:prSet presAssocID="{090F2FAC-B621-4B7A-9752-99EDE1B760BA}" presName="tx1" presStyleLbl="revTx" presStyleIdx="9" presStyleCnt="11"/>
      <dgm:spPr/>
    </dgm:pt>
    <dgm:pt modelId="{E62C72CF-D6A6-470F-95EF-3B06C65DF17A}" type="pres">
      <dgm:prSet presAssocID="{090F2FAC-B621-4B7A-9752-99EDE1B760BA}" presName="vert1" presStyleCnt="0"/>
      <dgm:spPr/>
    </dgm:pt>
    <dgm:pt modelId="{97E41BBD-8DE5-47A2-8921-188DD3D8C4FE}" type="pres">
      <dgm:prSet presAssocID="{F365409E-E7B6-4FA2-988F-DC90C7743607}" presName="thickLine" presStyleLbl="alignNode1" presStyleIdx="10" presStyleCnt="11"/>
      <dgm:spPr/>
    </dgm:pt>
    <dgm:pt modelId="{4B45E263-BC31-4C2F-BE80-59A70DF5DF10}" type="pres">
      <dgm:prSet presAssocID="{F365409E-E7B6-4FA2-988F-DC90C7743607}" presName="horz1" presStyleCnt="0"/>
      <dgm:spPr/>
    </dgm:pt>
    <dgm:pt modelId="{B98DF437-7225-4780-84BC-CF52A476D744}" type="pres">
      <dgm:prSet presAssocID="{F365409E-E7B6-4FA2-988F-DC90C7743607}" presName="tx1" presStyleLbl="revTx" presStyleIdx="10" presStyleCnt="11"/>
      <dgm:spPr/>
    </dgm:pt>
    <dgm:pt modelId="{BB8C29B3-4D6E-4ED6-AFC9-CB303EDF3F02}" type="pres">
      <dgm:prSet presAssocID="{F365409E-E7B6-4FA2-988F-DC90C7743607}" presName="vert1" presStyleCnt="0"/>
      <dgm:spPr/>
    </dgm:pt>
  </dgm:ptLst>
  <dgm:cxnLst>
    <dgm:cxn modelId="{DCA16707-E426-4E40-8A12-1DB1C136E5FD}" srcId="{2677A884-A9E7-483E-AFC9-4003B34A49ED}" destId="{5E04ECD4-9026-4A24-93DD-9B54EB121B8C}" srcOrd="1" destOrd="0" parTransId="{64FAF232-914F-4A09-A3C7-DE3C12EA6D32}" sibTransId="{508A8A39-C832-4605-A199-8BAA87BCEAFE}"/>
    <dgm:cxn modelId="{79F8C412-EFB2-43D3-9220-521AD8521F4F}" type="presOf" srcId="{090F2FAC-B621-4B7A-9752-99EDE1B760BA}" destId="{32628D32-5011-485E-9FB5-F8518B49DD5B}" srcOrd="0" destOrd="0" presId="urn:microsoft.com/office/officeart/2008/layout/LinedList"/>
    <dgm:cxn modelId="{C3B7E31A-6340-4E37-A951-0535BC2612E3}" srcId="{2677A884-A9E7-483E-AFC9-4003B34A49ED}" destId="{F365409E-E7B6-4FA2-988F-DC90C7743607}" srcOrd="10" destOrd="0" parTransId="{B73C4F00-A76B-4074-B20E-A6DD8114626B}" sibTransId="{CC138582-6374-4C29-AF72-E4A6A2F8A44A}"/>
    <dgm:cxn modelId="{E7B5131E-419D-48B2-809D-44641A1504E1}" type="presOf" srcId="{B00FF68E-3B76-44E4-9B26-5B86DFE028A5}" destId="{483A16DB-A6DF-46B0-BA67-CD0477A553F5}" srcOrd="0" destOrd="0" presId="urn:microsoft.com/office/officeart/2008/layout/LinedList"/>
    <dgm:cxn modelId="{7819322D-41B6-4244-AACB-4374D9D3E6EF}" type="presOf" srcId="{9832E7DE-4969-46A7-A2F0-241258E76AD5}" destId="{07F97E89-D110-432A-B4BB-76BD40551467}" srcOrd="0" destOrd="0" presId="urn:microsoft.com/office/officeart/2008/layout/LinedList"/>
    <dgm:cxn modelId="{4702CF32-16B9-4971-9198-5B8410886E67}" srcId="{2677A884-A9E7-483E-AFC9-4003B34A49ED}" destId="{9832E7DE-4969-46A7-A2F0-241258E76AD5}" srcOrd="5" destOrd="0" parTransId="{F4DF3097-790C-4441-AADD-E11F80BAFA03}" sibTransId="{A71E3C76-51C5-453D-AD1B-563EA294E249}"/>
    <dgm:cxn modelId="{57372434-D410-40DE-B553-40273C5FAD16}" type="presOf" srcId="{9E8EAE36-9A0D-48BA-B449-75F2D670469B}" destId="{935E3ED5-EA6E-4856-AE03-A7E29E5B1055}" srcOrd="0" destOrd="0" presId="urn:microsoft.com/office/officeart/2008/layout/LinedList"/>
    <dgm:cxn modelId="{5DE8553A-A776-42AF-ABC5-ED6AD710F3B4}" type="presOf" srcId="{287871EF-389E-4C87-87D3-C5236CAEDA98}" destId="{4CBC9837-53E8-4420-BEF9-6210AF8CEC52}" srcOrd="0" destOrd="0" presId="urn:microsoft.com/office/officeart/2008/layout/LinedList"/>
    <dgm:cxn modelId="{0F56D93F-6B4D-4E31-ABED-C8F071D54713}" type="presOf" srcId="{84FB9B87-A6D7-435A-BA35-7FF1C5687E84}" destId="{E0815B5E-220B-41B8-86E6-8E3B3E44C80F}" srcOrd="0" destOrd="0" presId="urn:microsoft.com/office/officeart/2008/layout/LinedList"/>
    <dgm:cxn modelId="{59FBD941-E2CE-4E6D-8022-3B249E9E9EFF}" srcId="{2677A884-A9E7-483E-AFC9-4003B34A49ED}" destId="{B76BBB1A-12AE-4595-AD48-CAD508348006}" srcOrd="6" destOrd="0" parTransId="{7DD17B18-A281-4993-AA66-7EF442C4CC8C}" sibTransId="{C058CFAB-845A-4172-BC8F-CEC2B627E83D}"/>
    <dgm:cxn modelId="{43BA6266-5A91-4A92-AA1D-A7595573D66C}" srcId="{2677A884-A9E7-483E-AFC9-4003B34A49ED}" destId="{090F2FAC-B621-4B7A-9752-99EDE1B760BA}" srcOrd="9" destOrd="0" parTransId="{C357760F-568E-42A7-96D8-C632478D9666}" sibTransId="{F85E438C-D3C7-48A6-8358-A3DB54F01003}"/>
    <dgm:cxn modelId="{D74EAA53-D69A-4FFF-ABF0-47798CC74FB5}" type="presOf" srcId="{24AA94F0-C622-4ECF-B0E2-CE4CBF028930}" destId="{8F9F70CB-2237-48D2-AC0E-79307A40C6F5}" srcOrd="0" destOrd="0" presId="urn:microsoft.com/office/officeart/2008/layout/LinedList"/>
    <dgm:cxn modelId="{EE266C77-A2AB-4C85-BB3C-2737A5B93D74}" type="presOf" srcId="{F365409E-E7B6-4FA2-988F-DC90C7743607}" destId="{B98DF437-7225-4780-84BC-CF52A476D744}" srcOrd="0" destOrd="0" presId="urn:microsoft.com/office/officeart/2008/layout/LinedList"/>
    <dgm:cxn modelId="{710C847F-2AD1-46F9-AD47-5523D6D41E7D}" srcId="{2677A884-A9E7-483E-AFC9-4003B34A49ED}" destId="{9E8EAE36-9A0D-48BA-B449-75F2D670469B}" srcOrd="0" destOrd="0" parTransId="{AFC0069F-FF5E-4716-83F3-546DBAFECD24}" sibTransId="{6682A7FD-CAE8-4F15-9BE8-4022FA76C172}"/>
    <dgm:cxn modelId="{F9241E8F-CD53-4347-9078-6B0BB3DD30B3}" type="presOf" srcId="{9F70E757-E32E-4A8A-97C1-6B23CF5E5956}" destId="{46E2CBB5-98E3-4783-910A-21CF218AA4F1}" srcOrd="0" destOrd="0" presId="urn:microsoft.com/office/officeart/2008/layout/LinedList"/>
    <dgm:cxn modelId="{DACCEB91-46E3-48FC-8FDB-C6DE1C5B9017}" srcId="{2677A884-A9E7-483E-AFC9-4003B34A49ED}" destId="{24AA94F0-C622-4ECF-B0E2-CE4CBF028930}" srcOrd="2" destOrd="0" parTransId="{87835027-1ED8-4D6E-AF29-9559D7E43FCC}" sibTransId="{CA4EB180-6A04-4F10-B51F-C2C95C4CC2AB}"/>
    <dgm:cxn modelId="{6408BB97-DF89-47EA-89D9-DD1AB6492F96}" type="presOf" srcId="{B76BBB1A-12AE-4595-AD48-CAD508348006}" destId="{EB3E5CEE-BFBF-46B1-BF9E-F35EB1ED35DF}" srcOrd="0" destOrd="0" presId="urn:microsoft.com/office/officeart/2008/layout/LinedList"/>
    <dgm:cxn modelId="{7B0B03B8-B725-4292-B057-3D7F12D7A962}" type="presOf" srcId="{5E04ECD4-9026-4A24-93DD-9B54EB121B8C}" destId="{143902AC-3867-4A3B-9F5A-C1BB301802EB}" srcOrd="0" destOrd="0" presId="urn:microsoft.com/office/officeart/2008/layout/LinedList"/>
    <dgm:cxn modelId="{81E56EBB-658C-41A1-A415-5B2F124115AF}" srcId="{2677A884-A9E7-483E-AFC9-4003B34A49ED}" destId="{9F70E757-E32E-4A8A-97C1-6B23CF5E5956}" srcOrd="3" destOrd="0" parTransId="{4DA968AC-B727-46B1-AF18-8B1AE59088E7}" sibTransId="{124853AC-9CBC-4863-8F01-460411E559AB}"/>
    <dgm:cxn modelId="{241250D0-966F-4EEA-B3F3-0A8467A9CFB6}" srcId="{2677A884-A9E7-483E-AFC9-4003B34A49ED}" destId="{B00FF68E-3B76-44E4-9B26-5B86DFE028A5}" srcOrd="4" destOrd="0" parTransId="{9F2F02B0-84CB-4732-90A2-F4C99EC8D8EB}" sibTransId="{F63B047A-6650-4EDF-944F-E30674F3B483}"/>
    <dgm:cxn modelId="{214290DF-653F-4B61-8267-46716E27294B}" srcId="{2677A884-A9E7-483E-AFC9-4003B34A49ED}" destId="{287871EF-389E-4C87-87D3-C5236CAEDA98}" srcOrd="7" destOrd="0" parTransId="{7C1F355B-E2A1-473E-A1A7-0EDB2457B317}" sibTransId="{83A84C18-17AF-465C-8B5B-2AD8E2BE7CE1}"/>
    <dgm:cxn modelId="{0435F1E0-1CD9-4E96-829D-59EB08B02DB5}" srcId="{2677A884-A9E7-483E-AFC9-4003B34A49ED}" destId="{84FB9B87-A6D7-435A-BA35-7FF1C5687E84}" srcOrd="8" destOrd="0" parTransId="{C74EC7A7-FF0C-4DB5-BCD7-37529FB419A6}" sibTransId="{7AFA0415-DC9D-45E4-ADA2-7BEDDC7BA611}"/>
    <dgm:cxn modelId="{D855AAED-1D14-4584-A719-6FE98019E2CA}" type="presOf" srcId="{2677A884-A9E7-483E-AFC9-4003B34A49ED}" destId="{18CD3251-8136-496F-9026-7F9173C29808}" srcOrd="0" destOrd="0" presId="urn:microsoft.com/office/officeart/2008/layout/LinedList"/>
    <dgm:cxn modelId="{81151428-9991-4774-A1A2-13A2482A241A}" type="presParOf" srcId="{18CD3251-8136-496F-9026-7F9173C29808}" destId="{C7D5A8CF-9245-4619-9027-32795AD86702}" srcOrd="0" destOrd="0" presId="urn:microsoft.com/office/officeart/2008/layout/LinedList"/>
    <dgm:cxn modelId="{B0539C16-AE6A-411C-949A-F3E8D601F63F}" type="presParOf" srcId="{18CD3251-8136-496F-9026-7F9173C29808}" destId="{D75436B4-8E32-4A0E-8AAA-6C98B3F79FFE}" srcOrd="1" destOrd="0" presId="urn:microsoft.com/office/officeart/2008/layout/LinedList"/>
    <dgm:cxn modelId="{532934E8-59F1-4947-8418-3F52E5ABA597}" type="presParOf" srcId="{D75436B4-8E32-4A0E-8AAA-6C98B3F79FFE}" destId="{935E3ED5-EA6E-4856-AE03-A7E29E5B1055}" srcOrd="0" destOrd="0" presId="urn:microsoft.com/office/officeart/2008/layout/LinedList"/>
    <dgm:cxn modelId="{B7A09861-77BF-40E3-B455-0303C72F50A3}" type="presParOf" srcId="{D75436B4-8E32-4A0E-8AAA-6C98B3F79FFE}" destId="{E7F6D9CF-0E97-4C63-8D9D-622A2169440B}" srcOrd="1" destOrd="0" presId="urn:microsoft.com/office/officeart/2008/layout/LinedList"/>
    <dgm:cxn modelId="{00290F98-5667-483B-A5EA-0B6E2E7BBA09}" type="presParOf" srcId="{18CD3251-8136-496F-9026-7F9173C29808}" destId="{BBED40FD-48F2-46E6-B1EC-CB772F381F18}" srcOrd="2" destOrd="0" presId="urn:microsoft.com/office/officeart/2008/layout/LinedList"/>
    <dgm:cxn modelId="{D919E998-0CD6-4660-8D64-FBCB507D79A0}" type="presParOf" srcId="{18CD3251-8136-496F-9026-7F9173C29808}" destId="{38CA6DD8-F0C9-4511-B498-886BF926B4CD}" srcOrd="3" destOrd="0" presId="urn:microsoft.com/office/officeart/2008/layout/LinedList"/>
    <dgm:cxn modelId="{76B580BC-87E4-4D4E-8678-C092AEADDBD7}" type="presParOf" srcId="{38CA6DD8-F0C9-4511-B498-886BF926B4CD}" destId="{143902AC-3867-4A3B-9F5A-C1BB301802EB}" srcOrd="0" destOrd="0" presId="urn:microsoft.com/office/officeart/2008/layout/LinedList"/>
    <dgm:cxn modelId="{66583AF8-D36F-41F5-878D-DBE2CDBC807F}" type="presParOf" srcId="{38CA6DD8-F0C9-4511-B498-886BF926B4CD}" destId="{9B2DB073-A4FA-4D33-B210-A47065B72EB4}" srcOrd="1" destOrd="0" presId="urn:microsoft.com/office/officeart/2008/layout/LinedList"/>
    <dgm:cxn modelId="{59484766-5F62-4362-963A-6FA75BD14365}" type="presParOf" srcId="{18CD3251-8136-496F-9026-7F9173C29808}" destId="{6A029A5E-F207-4AF7-A302-71E5F6971CDE}" srcOrd="4" destOrd="0" presId="urn:microsoft.com/office/officeart/2008/layout/LinedList"/>
    <dgm:cxn modelId="{6C6BEB83-AD30-404B-BBD7-B6D5099EA8F5}" type="presParOf" srcId="{18CD3251-8136-496F-9026-7F9173C29808}" destId="{04CDAA7A-0E13-4CD8-BDD8-40C7FDB5C9CC}" srcOrd="5" destOrd="0" presId="urn:microsoft.com/office/officeart/2008/layout/LinedList"/>
    <dgm:cxn modelId="{42D89C8A-AB9F-49A7-82EB-703D056CCDF1}" type="presParOf" srcId="{04CDAA7A-0E13-4CD8-BDD8-40C7FDB5C9CC}" destId="{8F9F70CB-2237-48D2-AC0E-79307A40C6F5}" srcOrd="0" destOrd="0" presId="urn:microsoft.com/office/officeart/2008/layout/LinedList"/>
    <dgm:cxn modelId="{68953D68-AB94-4A80-81BA-BFE6EEA5C599}" type="presParOf" srcId="{04CDAA7A-0E13-4CD8-BDD8-40C7FDB5C9CC}" destId="{D4AA8993-FD19-4A5B-8CBA-08662327EA30}" srcOrd="1" destOrd="0" presId="urn:microsoft.com/office/officeart/2008/layout/LinedList"/>
    <dgm:cxn modelId="{F850A9AD-10AB-4845-ABB8-C0FDF67725A8}" type="presParOf" srcId="{18CD3251-8136-496F-9026-7F9173C29808}" destId="{A77598BE-C5E8-4B76-A3EC-B86E1E89368D}" srcOrd="6" destOrd="0" presId="urn:microsoft.com/office/officeart/2008/layout/LinedList"/>
    <dgm:cxn modelId="{25AF9C26-1C37-402B-8E17-036C5087DED4}" type="presParOf" srcId="{18CD3251-8136-496F-9026-7F9173C29808}" destId="{A4CC3486-398D-450B-B676-A31AE1AB3C83}" srcOrd="7" destOrd="0" presId="urn:microsoft.com/office/officeart/2008/layout/LinedList"/>
    <dgm:cxn modelId="{03C41615-B8AD-4291-8B4D-B795887BD615}" type="presParOf" srcId="{A4CC3486-398D-450B-B676-A31AE1AB3C83}" destId="{46E2CBB5-98E3-4783-910A-21CF218AA4F1}" srcOrd="0" destOrd="0" presId="urn:microsoft.com/office/officeart/2008/layout/LinedList"/>
    <dgm:cxn modelId="{A4767479-C7BD-4E6D-91D8-624DEB81A59E}" type="presParOf" srcId="{A4CC3486-398D-450B-B676-A31AE1AB3C83}" destId="{76A8CD39-5794-4B8E-A3ED-16958938BE02}" srcOrd="1" destOrd="0" presId="urn:microsoft.com/office/officeart/2008/layout/LinedList"/>
    <dgm:cxn modelId="{BB1648CB-482E-4A43-8D6D-184F1E7DB26E}" type="presParOf" srcId="{18CD3251-8136-496F-9026-7F9173C29808}" destId="{848085FD-5760-4263-AD6D-5F79951EF71C}" srcOrd="8" destOrd="0" presId="urn:microsoft.com/office/officeart/2008/layout/LinedList"/>
    <dgm:cxn modelId="{B6F0911E-9C33-46C1-AF70-98B23FF34B45}" type="presParOf" srcId="{18CD3251-8136-496F-9026-7F9173C29808}" destId="{F5A429B9-1F54-4925-A07C-D7EABEB6A95B}" srcOrd="9" destOrd="0" presId="urn:microsoft.com/office/officeart/2008/layout/LinedList"/>
    <dgm:cxn modelId="{44C1EAD3-BA4A-485E-98D7-D1B2A99FF6C5}" type="presParOf" srcId="{F5A429B9-1F54-4925-A07C-D7EABEB6A95B}" destId="{483A16DB-A6DF-46B0-BA67-CD0477A553F5}" srcOrd="0" destOrd="0" presId="urn:microsoft.com/office/officeart/2008/layout/LinedList"/>
    <dgm:cxn modelId="{5371328F-3CFB-4370-AC04-34C7AC17EBB7}" type="presParOf" srcId="{F5A429B9-1F54-4925-A07C-D7EABEB6A95B}" destId="{C50F8EA3-42B4-4671-887B-6827E3721411}" srcOrd="1" destOrd="0" presId="urn:microsoft.com/office/officeart/2008/layout/LinedList"/>
    <dgm:cxn modelId="{49D2FE4A-8481-4A60-8D47-306D9EC7C65C}" type="presParOf" srcId="{18CD3251-8136-496F-9026-7F9173C29808}" destId="{542DD7CF-6288-44C0-A7B4-DAF1FA54DAC4}" srcOrd="10" destOrd="0" presId="urn:microsoft.com/office/officeart/2008/layout/LinedList"/>
    <dgm:cxn modelId="{98662E4B-A0C8-4D71-9A53-178A92E77A07}" type="presParOf" srcId="{18CD3251-8136-496F-9026-7F9173C29808}" destId="{7CBE292B-663A-4BC2-AED8-9C639C640D0E}" srcOrd="11" destOrd="0" presId="urn:microsoft.com/office/officeart/2008/layout/LinedList"/>
    <dgm:cxn modelId="{084BDECC-15A6-4450-A7BE-CE8793E2E87B}" type="presParOf" srcId="{7CBE292B-663A-4BC2-AED8-9C639C640D0E}" destId="{07F97E89-D110-432A-B4BB-76BD40551467}" srcOrd="0" destOrd="0" presId="urn:microsoft.com/office/officeart/2008/layout/LinedList"/>
    <dgm:cxn modelId="{40E46EB9-CBB5-464D-B909-8FB519B46041}" type="presParOf" srcId="{7CBE292B-663A-4BC2-AED8-9C639C640D0E}" destId="{C99D4559-90B6-4034-9250-D563059694EF}" srcOrd="1" destOrd="0" presId="urn:microsoft.com/office/officeart/2008/layout/LinedList"/>
    <dgm:cxn modelId="{45BAA62A-D4F5-4A38-8DB2-5E6E95D7B09B}" type="presParOf" srcId="{18CD3251-8136-496F-9026-7F9173C29808}" destId="{6EBBD6B9-60AA-43F7-A9AD-BF34113CF5DE}" srcOrd="12" destOrd="0" presId="urn:microsoft.com/office/officeart/2008/layout/LinedList"/>
    <dgm:cxn modelId="{FB60A5F3-6E67-46D0-9B73-8848909DBF74}" type="presParOf" srcId="{18CD3251-8136-496F-9026-7F9173C29808}" destId="{FF2E8B4E-4F2C-447D-B8FE-0ED08E402A51}" srcOrd="13" destOrd="0" presId="urn:microsoft.com/office/officeart/2008/layout/LinedList"/>
    <dgm:cxn modelId="{827667B0-A919-48C1-89E9-6C085B28B736}" type="presParOf" srcId="{FF2E8B4E-4F2C-447D-B8FE-0ED08E402A51}" destId="{EB3E5CEE-BFBF-46B1-BF9E-F35EB1ED35DF}" srcOrd="0" destOrd="0" presId="urn:microsoft.com/office/officeart/2008/layout/LinedList"/>
    <dgm:cxn modelId="{96013E22-792F-41B9-B1F7-9FE6A6AA8B23}" type="presParOf" srcId="{FF2E8B4E-4F2C-447D-B8FE-0ED08E402A51}" destId="{E833E70C-5842-4113-87F1-8E9BC183A974}" srcOrd="1" destOrd="0" presId="urn:microsoft.com/office/officeart/2008/layout/LinedList"/>
    <dgm:cxn modelId="{92490C53-00C7-46EA-946B-8410917B6DB7}" type="presParOf" srcId="{18CD3251-8136-496F-9026-7F9173C29808}" destId="{5E3E798D-8467-4060-8D31-45C8F912F671}" srcOrd="14" destOrd="0" presId="urn:microsoft.com/office/officeart/2008/layout/LinedList"/>
    <dgm:cxn modelId="{E9148393-A586-412A-A4C8-372F2F495506}" type="presParOf" srcId="{18CD3251-8136-496F-9026-7F9173C29808}" destId="{8C1AB6D0-34B1-4DA6-9A05-36C55D794F2A}" srcOrd="15" destOrd="0" presId="urn:microsoft.com/office/officeart/2008/layout/LinedList"/>
    <dgm:cxn modelId="{823057C1-7AC0-4D4C-9C44-BC655C1F5274}" type="presParOf" srcId="{8C1AB6D0-34B1-4DA6-9A05-36C55D794F2A}" destId="{4CBC9837-53E8-4420-BEF9-6210AF8CEC52}" srcOrd="0" destOrd="0" presId="urn:microsoft.com/office/officeart/2008/layout/LinedList"/>
    <dgm:cxn modelId="{29ABEA02-78EB-466F-8136-142A3D72264E}" type="presParOf" srcId="{8C1AB6D0-34B1-4DA6-9A05-36C55D794F2A}" destId="{FA977F71-25A4-47C5-8ACE-6351BA3E89D8}" srcOrd="1" destOrd="0" presId="urn:microsoft.com/office/officeart/2008/layout/LinedList"/>
    <dgm:cxn modelId="{8F7A5518-B0FF-40D2-A129-07C288DF3653}" type="presParOf" srcId="{18CD3251-8136-496F-9026-7F9173C29808}" destId="{98C4A230-3DE2-413A-AA1C-3F522ECF2E18}" srcOrd="16" destOrd="0" presId="urn:microsoft.com/office/officeart/2008/layout/LinedList"/>
    <dgm:cxn modelId="{DFCD5E25-3B5E-45F3-94C9-76DFFDD4957D}" type="presParOf" srcId="{18CD3251-8136-496F-9026-7F9173C29808}" destId="{276A780B-993F-41E4-BA9D-20D7E8641916}" srcOrd="17" destOrd="0" presId="urn:microsoft.com/office/officeart/2008/layout/LinedList"/>
    <dgm:cxn modelId="{3F512E51-4698-4D5A-94E0-548790087EB2}" type="presParOf" srcId="{276A780B-993F-41E4-BA9D-20D7E8641916}" destId="{E0815B5E-220B-41B8-86E6-8E3B3E44C80F}" srcOrd="0" destOrd="0" presId="urn:microsoft.com/office/officeart/2008/layout/LinedList"/>
    <dgm:cxn modelId="{05CE7755-2191-4A61-A669-89375494D882}" type="presParOf" srcId="{276A780B-993F-41E4-BA9D-20D7E8641916}" destId="{77B51B04-A8C8-439E-86AD-F493B3996183}" srcOrd="1" destOrd="0" presId="urn:microsoft.com/office/officeart/2008/layout/LinedList"/>
    <dgm:cxn modelId="{4AD00256-D3AA-41E8-B28C-6B3D0B229702}" type="presParOf" srcId="{18CD3251-8136-496F-9026-7F9173C29808}" destId="{A725FFD6-7146-4EEA-BB17-24B14FC2725A}" srcOrd="18" destOrd="0" presId="urn:microsoft.com/office/officeart/2008/layout/LinedList"/>
    <dgm:cxn modelId="{2C523E2D-0F32-4746-9D67-7D799BB205B3}" type="presParOf" srcId="{18CD3251-8136-496F-9026-7F9173C29808}" destId="{1C828E24-59E8-49C3-A1F4-2BC20C5A114E}" srcOrd="19" destOrd="0" presId="urn:microsoft.com/office/officeart/2008/layout/LinedList"/>
    <dgm:cxn modelId="{190199D0-CF41-42D1-9D74-617EB986DBD3}" type="presParOf" srcId="{1C828E24-59E8-49C3-A1F4-2BC20C5A114E}" destId="{32628D32-5011-485E-9FB5-F8518B49DD5B}" srcOrd="0" destOrd="0" presId="urn:microsoft.com/office/officeart/2008/layout/LinedList"/>
    <dgm:cxn modelId="{F037C9D6-DC73-4F9B-8B3C-6F3D314C293D}" type="presParOf" srcId="{1C828E24-59E8-49C3-A1F4-2BC20C5A114E}" destId="{E62C72CF-D6A6-470F-95EF-3B06C65DF17A}" srcOrd="1" destOrd="0" presId="urn:microsoft.com/office/officeart/2008/layout/LinedList"/>
    <dgm:cxn modelId="{E4E2C63A-97AF-40C8-934F-48EBBAA5AB53}" type="presParOf" srcId="{18CD3251-8136-496F-9026-7F9173C29808}" destId="{97E41BBD-8DE5-47A2-8921-188DD3D8C4FE}" srcOrd="20" destOrd="0" presId="urn:microsoft.com/office/officeart/2008/layout/LinedList"/>
    <dgm:cxn modelId="{89171C2A-9B5A-4870-8136-77C90985ECDF}" type="presParOf" srcId="{18CD3251-8136-496F-9026-7F9173C29808}" destId="{4B45E263-BC31-4C2F-BE80-59A70DF5DF10}" srcOrd="21" destOrd="0" presId="urn:microsoft.com/office/officeart/2008/layout/LinedList"/>
    <dgm:cxn modelId="{8F5F82A2-432F-4DC2-8F85-3B34E2A07C55}" type="presParOf" srcId="{4B45E263-BC31-4C2F-BE80-59A70DF5DF10}" destId="{B98DF437-7225-4780-84BC-CF52A476D744}" srcOrd="0" destOrd="0" presId="urn:microsoft.com/office/officeart/2008/layout/LinedList"/>
    <dgm:cxn modelId="{B4777CCD-DD32-41E2-8567-287242D4DF64}" type="presParOf" srcId="{4B45E263-BC31-4C2F-BE80-59A70DF5DF10}" destId="{BB8C29B3-4D6E-4ED6-AFC9-CB303EDF3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t>Présentation du formateur</a:t>
          </a:r>
          <a:endParaRPr lang="en-US" sz="2000" kern="1200" dirty="0"/>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t>Présentation</a:t>
          </a:r>
          <a:r>
            <a:rPr lang="en-US" sz="2000" kern="1200" dirty="0"/>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Gestion des images</a:t>
          </a:r>
        </a:p>
      </dsp:txBody>
      <dsp:txXfrm>
        <a:off x="0" y="2013879"/>
        <a:ext cx="6900512" cy="502794"/>
      </dsp:txXfrm>
    </dsp:sp>
    <dsp:sp modelId="{A3A01118-A090-47A6-8F31-AA5A2F9E6F9A}">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8A615-514C-4FD1-A044-659609E35225}">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Introduction au CI/CD</a:t>
          </a:r>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l’infrastructure as code (IaC)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Présentation</a:t>
          </a:r>
          <a:r>
            <a:rPr lang="en-US" sz="2000" kern="1200" dirty="0">
              <a:solidFill>
                <a:schemeClr val="tx1"/>
              </a:solidFill>
            </a:rPr>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images</a:t>
          </a:r>
        </a:p>
      </dsp:txBody>
      <dsp:txXfrm>
        <a:off x="0" y="2013879"/>
        <a:ext cx="6900512" cy="502794"/>
      </dsp:txXfrm>
    </dsp:sp>
    <dsp:sp modelId="{F4AFEA91-8ABE-4844-AC28-BDA7F9BF0AA7}">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E34AE-AC0D-4165-8E30-7206153DAFED}">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au CI/CD</a:t>
          </a:r>
          <a:endParaRPr lang="en-US" sz="2000" kern="1200" dirty="0">
            <a:solidFill>
              <a:schemeClr val="tx1"/>
            </a:solidFill>
          </a:endParaRPr>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FF0000"/>
              </a:solidFill>
            </a:rPr>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l’infrastructure as code (IaC)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Présentation</a:t>
          </a:r>
          <a:r>
            <a:rPr lang="en-US" sz="2000" kern="1200" dirty="0">
              <a:solidFill>
                <a:schemeClr val="tx1"/>
              </a:solidFill>
            </a:rPr>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images</a:t>
          </a:r>
        </a:p>
      </dsp:txBody>
      <dsp:txXfrm>
        <a:off x="0" y="2013879"/>
        <a:ext cx="6900512" cy="502794"/>
      </dsp:txXfrm>
    </dsp:sp>
    <dsp:sp modelId="{E7EAEF53-A54B-4A8F-9DD0-1A061A52E7D1}">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874D1-CDBC-4C71-8BF6-0410C0DEE562}">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au CI/CD</a:t>
          </a:r>
          <a:endParaRPr lang="en-US" sz="2000" kern="1200" dirty="0">
            <a:solidFill>
              <a:schemeClr val="tx1"/>
            </a:solidFill>
          </a:endParaRPr>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FF0000"/>
              </a:solidFill>
            </a:rPr>
            <a:t>Introduction à </a:t>
          </a:r>
          <a:r>
            <a:rPr lang="en-US" sz="2000" kern="1200" dirty="0" err="1">
              <a:solidFill>
                <a:srgbClr val="FF0000"/>
              </a:solidFill>
            </a:rPr>
            <a:t>l’infrastructure</a:t>
          </a:r>
          <a:r>
            <a:rPr lang="en-US" sz="2000" kern="1200" dirty="0">
              <a:solidFill>
                <a:srgbClr val="FF0000"/>
              </a:solidFill>
            </a:rPr>
            <a:t> as code (</a:t>
          </a:r>
          <a:r>
            <a:rPr lang="en-US" sz="2000" kern="1200" dirty="0" err="1">
              <a:solidFill>
                <a:srgbClr val="FF0000"/>
              </a:solidFill>
            </a:rPr>
            <a:t>IaC</a:t>
          </a:r>
          <a:r>
            <a:rPr lang="en-US" sz="2000" kern="1200" dirty="0">
              <a:solidFill>
                <a:srgbClr val="FF0000"/>
              </a:solidFill>
            </a:rPr>
            <a:t>)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Présentation</a:t>
          </a:r>
          <a:r>
            <a:rPr lang="en-US" sz="2000" kern="1200" dirty="0">
              <a:solidFill>
                <a:schemeClr val="tx1"/>
              </a:solidFill>
            </a:rPr>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images</a:t>
          </a:r>
        </a:p>
      </dsp:txBody>
      <dsp:txXfrm>
        <a:off x="0" y="2013879"/>
        <a:ext cx="6900512" cy="502794"/>
      </dsp:txXfrm>
    </dsp:sp>
    <dsp:sp modelId="{23EDD00F-F96A-497F-923C-81E8D23636D7}">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EDD59E-0248-4E27-8948-7A45D1304B8A}">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au CI/CD</a:t>
          </a:r>
          <a:endParaRPr lang="en-US" sz="2000" kern="1200" dirty="0">
            <a:solidFill>
              <a:schemeClr val="tx1"/>
            </a:solidFill>
          </a:endParaRPr>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Introduction à </a:t>
          </a:r>
          <a:r>
            <a:rPr lang="en-US" sz="2000" kern="1200" dirty="0" err="1">
              <a:solidFill>
                <a:schemeClr val="tx1"/>
              </a:solidFill>
            </a:rPr>
            <a:t>l’infrastructure</a:t>
          </a:r>
          <a:r>
            <a:rPr lang="en-US" sz="2000" kern="1200" dirty="0">
              <a:solidFill>
                <a:schemeClr val="tx1"/>
              </a:solidFill>
            </a:rPr>
            <a:t> as code (</a:t>
          </a:r>
          <a:r>
            <a:rPr lang="en-US" sz="2000" kern="1200" dirty="0" err="1">
              <a:solidFill>
                <a:schemeClr val="tx1"/>
              </a:solidFill>
            </a:rPr>
            <a:t>IaC</a:t>
          </a:r>
          <a:r>
            <a:rPr lang="en-US" sz="2000" kern="1200" dirty="0">
              <a:solidFill>
                <a:schemeClr val="tx1"/>
              </a:solidFill>
            </a:rPr>
            <a:t>)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FF0000"/>
              </a:solidFill>
            </a:rPr>
            <a:t>Introduction à </a:t>
          </a:r>
          <a:r>
            <a:rPr lang="en-US" sz="2000" kern="1200" dirty="0" err="1">
              <a:solidFill>
                <a:srgbClr val="FF0000"/>
              </a:solidFill>
            </a:rPr>
            <a:t>l’orchestration</a:t>
          </a:r>
          <a:r>
            <a:rPr lang="en-US" sz="2000" kern="1200" dirty="0">
              <a:solidFill>
                <a:srgbClr val="FF0000"/>
              </a:solidFill>
            </a:rPr>
            <a:t>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Présentation</a:t>
          </a:r>
          <a:r>
            <a:rPr lang="en-US" sz="2000" kern="1200" dirty="0">
              <a:solidFill>
                <a:schemeClr val="tx1"/>
              </a:solidFill>
            </a:rPr>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images</a:t>
          </a:r>
        </a:p>
      </dsp:txBody>
      <dsp:txXfrm>
        <a:off x="0" y="2013879"/>
        <a:ext cx="6900512" cy="502794"/>
      </dsp:txXfrm>
    </dsp:sp>
    <dsp:sp modelId="{0E434EB7-1642-4D45-887E-0391591E0BD6}">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85B3A-A0EF-4C29-8519-B57853F24F92}">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au CI/CD</a:t>
          </a:r>
          <a:endParaRPr lang="en-US" sz="2000" kern="1200" dirty="0">
            <a:solidFill>
              <a:schemeClr val="tx1"/>
            </a:solidFill>
          </a:endParaRPr>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Introduction à </a:t>
          </a:r>
          <a:r>
            <a:rPr lang="en-US" sz="2000" kern="1200" dirty="0" err="1">
              <a:solidFill>
                <a:schemeClr val="tx1"/>
              </a:solidFill>
            </a:rPr>
            <a:t>l’infrastructure</a:t>
          </a:r>
          <a:r>
            <a:rPr lang="en-US" sz="2000" kern="1200" dirty="0">
              <a:solidFill>
                <a:schemeClr val="tx1"/>
              </a:solidFill>
            </a:rPr>
            <a:t> as code (</a:t>
          </a:r>
          <a:r>
            <a:rPr lang="en-US" sz="2000" kern="1200" dirty="0" err="1">
              <a:solidFill>
                <a:schemeClr val="tx1"/>
              </a:solidFill>
            </a:rPr>
            <a:t>IaC</a:t>
          </a:r>
          <a:r>
            <a:rPr lang="en-US" sz="2000" kern="1200" dirty="0">
              <a:solidFill>
                <a:schemeClr val="tx1"/>
              </a:solidFill>
            </a:rPr>
            <a:t>)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Introduction à </a:t>
          </a:r>
          <a:r>
            <a:rPr lang="en-US" sz="2000" kern="1200" dirty="0" err="1">
              <a:solidFill>
                <a:schemeClr val="tx1"/>
              </a:solidFill>
            </a:rPr>
            <a:t>l’orchestration</a:t>
          </a:r>
          <a:r>
            <a:rPr lang="en-US" sz="2000" kern="1200" dirty="0">
              <a:solidFill>
                <a:schemeClr val="tx1"/>
              </a:solidFill>
            </a:rPr>
            <a:t>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FF0000"/>
              </a:solidFill>
            </a:rPr>
            <a:t>Mini-</a:t>
          </a:r>
          <a:r>
            <a:rPr lang="en-US" sz="2000" kern="1200" dirty="0" err="1">
              <a:solidFill>
                <a:srgbClr val="FF0000"/>
              </a:solidFill>
            </a:rPr>
            <a:t>projet</a:t>
          </a:r>
          <a:endParaRPr lang="en-US" sz="2000" kern="1200" dirty="0">
            <a:solidFill>
              <a:srgbClr val="FF0000"/>
            </a:solidFill>
          </a:endParaRPr>
        </a:p>
      </dsp:txBody>
      <dsp:txXfrm>
        <a:off x="0" y="5030643"/>
        <a:ext cx="6900512" cy="502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rgbClr val="FF0000"/>
              </a:solidFill>
            </a:rPr>
            <a:t>Présentation du formateur</a:t>
          </a:r>
          <a:endParaRPr lang="en-US" sz="2000" kern="1200" dirty="0">
            <a:solidFill>
              <a:srgbClr val="FF0000"/>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t>Présentation</a:t>
          </a:r>
          <a:r>
            <a:rPr lang="en-US" sz="2000" kern="1200" dirty="0"/>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Gestion des images</a:t>
          </a:r>
        </a:p>
      </dsp:txBody>
      <dsp:txXfrm>
        <a:off x="0" y="2013879"/>
        <a:ext cx="6900512" cy="502794"/>
      </dsp:txXfrm>
    </dsp:sp>
    <dsp:sp modelId="{E92BFE76-7F14-4041-84A6-9AF01BDBDB8F}">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1DAFE1-1D5F-4B33-9CC7-320E2A2B14A0}">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au CI/CD</a:t>
          </a:r>
          <a:endParaRPr lang="en-US" sz="2000" kern="1200" dirty="0"/>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l’infrastructure as code (IaC)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rgbClr val="FF0000"/>
              </a:solidFill>
            </a:rPr>
            <a:t>Présentation</a:t>
          </a:r>
          <a:r>
            <a:rPr lang="en-US" sz="2000" kern="1200" dirty="0">
              <a:solidFill>
                <a:srgbClr val="FF0000"/>
              </a:solidFill>
            </a:rPr>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Gestion des images</a:t>
          </a:r>
        </a:p>
      </dsp:txBody>
      <dsp:txXfrm>
        <a:off x="0" y="2013879"/>
        <a:ext cx="6900512" cy="502794"/>
      </dsp:txXfrm>
    </dsp:sp>
    <dsp:sp modelId="{319FA626-4774-4C80-BA1A-BE3022645F23}">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7C6201-A79E-463A-87B3-CDD2353A73FF}">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au CI/CD</a:t>
          </a:r>
          <a:endParaRPr lang="en-US" sz="2000" kern="1200" dirty="0"/>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l’infrastructure as code (IaC)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Présentation</a:t>
          </a:r>
          <a:r>
            <a:rPr lang="en-US" sz="2000" kern="1200" dirty="0">
              <a:solidFill>
                <a:schemeClr val="tx1"/>
              </a:solidFill>
            </a:rPr>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rgbClr val="FF0000"/>
              </a:solidFill>
            </a:rPr>
            <a:t>Introduction à la conteneurisation</a:t>
          </a:r>
          <a:endParaRPr lang="en-US" sz="2000" kern="1200" dirty="0">
            <a:solidFill>
              <a:srgbClr val="FF0000"/>
            </a:solidFill>
          </a:endParaRPr>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Gestion des images</a:t>
          </a:r>
        </a:p>
      </dsp:txBody>
      <dsp:txXfrm>
        <a:off x="0" y="2013879"/>
        <a:ext cx="6900512" cy="502794"/>
      </dsp:txXfrm>
    </dsp:sp>
    <dsp:sp modelId="{F8F5B041-88F9-459E-B441-D4A6343AD85F}">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B40EBB-D344-4373-BF1D-2B3A5FEE56C3}">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au CI/CD</a:t>
          </a:r>
          <a:endParaRPr lang="en-US" sz="2000" kern="1200" dirty="0"/>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l’infrastructure as code (IaC)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67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675"/>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675"/>
        <a:ext cx="6900512" cy="553478"/>
      </dsp:txXfrm>
    </dsp:sp>
    <dsp:sp modelId="{BBED40FD-48F2-46E6-B1EC-CB772F381F18}">
      <dsp:nvSpPr>
        <dsp:cNvPr id="0" name=""/>
        <dsp:cNvSpPr/>
      </dsp:nvSpPr>
      <dsp:spPr>
        <a:xfrm>
          <a:off x="0" y="554154"/>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54154"/>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Présentation</a:t>
          </a:r>
          <a:r>
            <a:rPr lang="en-US" sz="2000" kern="1200" dirty="0">
              <a:solidFill>
                <a:schemeClr val="tx1"/>
              </a:solidFill>
            </a:rPr>
            <a:t> des Concepts</a:t>
          </a:r>
        </a:p>
      </dsp:txBody>
      <dsp:txXfrm>
        <a:off x="0" y="554154"/>
        <a:ext cx="6900512" cy="553478"/>
      </dsp:txXfrm>
    </dsp:sp>
    <dsp:sp modelId="{6A029A5E-F207-4AF7-A302-71E5F6971CDE}">
      <dsp:nvSpPr>
        <dsp:cNvPr id="0" name=""/>
        <dsp:cNvSpPr/>
      </dsp:nvSpPr>
      <dsp:spPr>
        <a:xfrm>
          <a:off x="0" y="110763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107633"/>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107633"/>
        <a:ext cx="6900512" cy="553478"/>
      </dsp:txXfrm>
    </dsp:sp>
    <dsp:sp modelId="{A77598BE-C5E8-4B76-A3EC-B86E1E89368D}">
      <dsp:nvSpPr>
        <dsp:cNvPr id="0" name=""/>
        <dsp:cNvSpPr/>
      </dsp:nvSpPr>
      <dsp:spPr>
        <a:xfrm>
          <a:off x="0" y="1661112"/>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661112"/>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FF0000"/>
              </a:solidFill>
            </a:rPr>
            <a:t>Installation de Docker</a:t>
          </a:r>
        </a:p>
      </dsp:txBody>
      <dsp:txXfrm>
        <a:off x="0" y="1661112"/>
        <a:ext cx="6900512" cy="553478"/>
      </dsp:txXfrm>
    </dsp:sp>
    <dsp:sp modelId="{848085FD-5760-4263-AD6D-5F79951EF71C}">
      <dsp:nvSpPr>
        <dsp:cNvPr id="0" name=""/>
        <dsp:cNvSpPr/>
      </dsp:nvSpPr>
      <dsp:spPr>
        <a:xfrm>
          <a:off x="0" y="22145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214591"/>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des images</a:t>
          </a:r>
        </a:p>
      </dsp:txBody>
      <dsp:txXfrm>
        <a:off x="0" y="2214591"/>
        <a:ext cx="6900512" cy="553478"/>
      </dsp:txXfrm>
    </dsp:sp>
    <dsp:sp modelId="{6EBBD6B9-60AA-43F7-A9AD-BF34113CF5DE}">
      <dsp:nvSpPr>
        <dsp:cNvPr id="0" name=""/>
        <dsp:cNvSpPr/>
      </dsp:nvSpPr>
      <dsp:spPr>
        <a:xfrm>
          <a:off x="0" y="2768070"/>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2768070"/>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des reseaux</a:t>
          </a:r>
        </a:p>
      </dsp:txBody>
      <dsp:txXfrm>
        <a:off x="0" y="2768070"/>
        <a:ext cx="6900512" cy="553478"/>
      </dsp:txXfrm>
    </dsp:sp>
    <dsp:sp modelId="{5E3E798D-8467-4060-8D31-45C8F912F671}">
      <dsp:nvSpPr>
        <dsp:cNvPr id="0" name=""/>
        <dsp:cNvSpPr/>
      </dsp:nvSpPr>
      <dsp:spPr>
        <a:xfrm>
          <a:off x="0" y="33215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321549"/>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du stockage</a:t>
          </a:r>
        </a:p>
      </dsp:txBody>
      <dsp:txXfrm>
        <a:off x="0" y="3321549"/>
        <a:ext cx="6900512" cy="553478"/>
      </dsp:txXfrm>
    </dsp:sp>
    <dsp:sp modelId="{98C4A230-3DE2-413A-AA1C-3F522ECF2E18}">
      <dsp:nvSpPr>
        <dsp:cNvPr id="0" name=""/>
        <dsp:cNvSpPr/>
      </dsp:nvSpPr>
      <dsp:spPr>
        <a:xfrm>
          <a:off x="0" y="3875028"/>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3875028"/>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l’infrastructure as code (IaC) avec docker-compose</a:t>
          </a:r>
        </a:p>
      </dsp:txBody>
      <dsp:txXfrm>
        <a:off x="0" y="3875028"/>
        <a:ext cx="6900512" cy="553478"/>
      </dsp:txXfrm>
    </dsp:sp>
    <dsp:sp modelId="{A725FFD6-7146-4EEA-BB17-24B14FC2725A}">
      <dsp:nvSpPr>
        <dsp:cNvPr id="0" name=""/>
        <dsp:cNvSpPr/>
      </dsp:nvSpPr>
      <dsp:spPr>
        <a:xfrm>
          <a:off x="0" y="442850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428507"/>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428507"/>
        <a:ext cx="6900512" cy="553478"/>
      </dsp:txXfrm>
    </dsp:sp>
    <dsp:sp modelId="{97E41BBD-8DE5-47A2-8921-188DD3D8C4FE}">
      <dsp:nvSpPr>
        <dsp:cNvPr id="0" name=""/>
        <dsp:cNvSpPr/>
      </dsp:nvSpPr>
      <dsp:spPr>
        <a:xfrm>
          <a:off x="0" y="4981986"/>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4981986"/>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4981986"/>
        <a:ext cx="6900512" cy="5534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004B-9871-4517-B5C6-39A775A5DD8F}">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2CD45C-D0BD-49C6-A5A4-CF06DB2B699B}">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289893-B22D-459A-84C0-C219049E9A0D}">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fr-FR" sz="2200" kern="1200"/>
            <a:t>Mac: Docker for Mac</a:t>
          </a:r>
          <a:endParaRPr lang="en-US" sz="2200" kern="1200"/>
        </a:p>
      </dsp:txBody>
      <dsp:txXfrm>
        <a:off x="1428292" y="2439"/>
        <a:ext cx="4873308" cy="1236616"/>
      </dsp:txXfrm>
    </dsp:sp>
    <dsp:sp modelId="{42AEBE45-4D4D-4DC6-99A9-C45F50098DB5}">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47E5-36D4-4B20-A5E7-5E78C5398942}">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95852A-8680-4CC4-8ADB-05CF8C6125FC}">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Windows: Docker for Windows</a:t>
          </a:r>
        </a:p>
      </dsp:txBody>
      <dsp:txXfrm>
        <a:off x="1428292" y="1548210"/>
        <a:ext cx="4873308" cy="1236616"/>
      </dsp:txXfrm>
    </dsp:sp>
    <dsp:sp modelId="{D086C24A-607E-4C19-9940-B453F1859A83}">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D05A29-BD58-44F2-9958-1D87C2866C36}">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1AB971-C84B-456D-988E-03423862D7ED}">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Linux: Docker for Linux Distribution (centos, Debian, ubuntu …)</a:t>
          </a:r>
        </a:p>
      </dsp:txBody>
      <dsp:txXfrm>
        <a:off x="1428292" y="3093981"/>
        <a:ext cx="4873308" cy="1236616"/>
      </dsp:txXfrm>
    </dsp:sp>
    <dsp:sp modelId="{B97AC2AA-C2C2-471B-A8C4-980906921914}">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6268D-43CF-4386-8569-945D7C6C40A3}">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A85BAC-4BEB-428A-B159-C8FD5889AD80}">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Mac + Windows: Docker Toolbox</a:t>
          </a:r>
        </a:p>
      </dsp:txBody>
      <dsp:txXfrm>
        <a:off x="1428292" y="4639752"/>
        <a:ext cx="4873308" cy="12366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Présentation</a:t>
          </a:r>
          <a:r>
            <a:rPr lang="en-US" sz="2000" kern="1200" dirty="0">
              <a:solidFill>
                <a:schemeClr val="tx1"/>
              </a:solidFill>
            </a:rPr>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FF0000"/>
              </a:solidFill>
            </a:rPr>
            <a:t>Gestion des images</a:t>
          </a:r>
        </a:p>
      </dsp:txBody>
      <dsp:txXfrm>
        <a:off x="0" y="2013879"/>
        <a:ext cx="6900512" cy="502794"/>
      </dsp:txXfrm>
    </dsp:sp>
    <dsp:sp modelId="{9426AA3F-0946-46C2-8D88-702E0924CCD5}">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FD1D36-2400-4BAD-AFE8-A62542204BDE}">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au CI/CD</a:t>
          </a:r>
          <a:endParaRPr lang="en-US" sz="2000" kern="1200" dirty="0">
            <a:solidFill>
              <a:srgbClr val="FF0000"/>
            </a:solidFill>
          </a:endParaRPr>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l’infrastructure as code (IaC)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Présentation</a:t>
          </a:r>
          <a:r>
            <a:rPr lang="en-US" sz="2000" kern="1200" dirty="0">
              <a:solidFill>
                <a:schemeClr val="tx1"/>
              </a:solidFill>
            </a:rPr>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images</a:t>
          </a:r>
        </a:p>
      </dsp:txBody>
      <dsp:txXfrm>
        <a:off x="0" y="2013879"/>
        <a:ext cx="6900512" cy="502794"/>
      </dsp:txXfrm>
    </dsp:sp>
    <dsp:sp modelId="{A4993CC6-42A2-4194-8C20-49F747C6BA2F}">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C819B-4B52-41E9-8545-CB9F2FD9EB7F}">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FF0000"/>
              </a:solidFill>
            </a:rPr>
            <a:t>Introduction au CI/CD</a:t>
          </a:r>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l’infrastructure as code (IaC)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5A8CF-9245-4619-9027-32795AD86702}">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E3ED5-EA6E-4856-AE03-A7E29E5B1055}">
      <dsp:nvSpPr>
        <dsp:cNvPr id="0" name=""/>
        <dsp:cNvSpPr/>
      </dsp:nvSpPr>
      <dsp:spPr>
        <a:xfrm>
          <a:off x="0" y="270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Présentation du formateur</a:t>
          </a:r>
          <a:endParaRPr lang="en-US" sz="2000" kern="1200" dirty="0">
            <a:solidFill>
              <a:schemeClr val="tx1"/>
            </a:solidFill>
          </a:endParaRPr>
        </a:p>
      </dsp:txBody>
      <dsp:txXfrm>
        <a:off x="0" y="2703"/>
        <a:ext cx="6900512" cy="502794"/>
      </dsp:txXfrm>
    </dsp:sp>
    <dsp:sp modelId="{BBED40FD-48F2-46E6-B1EC-CB772F381F18}">
      <dsp:nvSpPr>
        <dsp:cNvPr id="0" name=""/>
        <dsp:cNvSpPr/>
      </dsp:nvSpPr>
      <dsp:spPr>
        <a:xfrm>
          <a:off x="0" y="50549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902AC-3867-4A3B-9F5A-C1BB301802EB}">
      <dsp:nvSpPr>
        <dsp:cNvPr id="0" name=""/>
        <dsp:cNvSpPr/>
      </dsp:nvSpPr>
      <dsp:spPr>
        <a:xfrm>
          <a:off x="0" y="50549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Présentation</a:t>
          </a:r>
          <a:r>
            <a:rPr lang="en-US" sz="2000" kern="1200" dirty="0">
              <a:solidFill>
                <a:schemeClr val="tx1"/>
              </a:solidFill>
            </a:rPr>
            <a:t> des Concepts</a:t>
          </a:r>
        </a:p>
      </dsp:txBody>
      <dsp:txXfrm>
        <a:off x="0" y="505497"/>
        <a:ext cx="6900512" cy="502794"/>
      </dsp:txXfrm>
    </dsp:sp>
    <dsp:sp modelId="{6A029A5E-F207-4AF7-A302-71E5F6971CDE}">
      <dsp:nvSpPr>
        <dsp:cNvPr id="0" name=""/>
        <dsp:cNvSpPr/>
      </dsp:nvSpPr>
      <dsp:spPr>
        <a:xfrm>
          <a:off x="0" y="100829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F70CB-2237-48D2-AC0E-79307A40C6F5}">
      <dsp:nvSpPr>
        <dsp:cNvPr id="0" name=""/>
        <dsp:cNvSpPr/>
      </dsp:nvSpPr>
      <dsp:spPr>
        <a:xfrm>
          <a:off x="0" y="100829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Introduction à la conteneurisation</a:t>
          </a:r>
          <a:endParaRPr lang="en-US" sz="2000" kern="1200"/>
        </a:p>
      </dsp:txBody>
      <dsp:txXfrm>
        <a:off x="0" y="1008291"/>
        <a:ext cx="6900512" cy="502794"/>
      </dsp:txXfrm>
    </dsp:sp>
    <dsp:sp modelId="{A77598BE-C5E8-4B76-A3EC-B86E1E89368D}">
      <dsp:nvSpPr>
        <dsp:cNvPr id="0" name=""/>
        <dsp:cNvSpPr/>
      </dsp:nvSpPr>
      <dsp:spPr>
        <a:xfrm>
          <a:off x="0" y="151108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2CBB5-98E3-4783-910A-21CF218AA4F1}">
      <dsp:nvSpPr>
        <dsp:cNvPr id="0" name=""/>
        <dsp:cNvSpPr/>
      </dsp:nvSpPr>
      <dsp:spPr>
        <a:xfrm>
          <a:off x="0" y="151108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Installation de Docker</a:t>
          </a:r>
        </a:p>
      </dsp:txBody>
      <dsp:txXfrm>
        <a:off x="0" y="1511085"/>
        <a:ext cx="6900512" cy="502794"/>
      </dsp:txXfrm>
    </dsp:sp>
    <dsp:sp modelId="{848085FD-5760-4263-AD6D-5F79951EF71C}">
      <dsp:nvSpPr>
        <dsp:cNvPr id="0" name=""/>
        <dsp:cNvSpPr/>
      </dsp:nvSpPr>
      <dsp:spPr>
        <a:xfrm>
          <a:off x="0" y="201387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A16DB-A6DF-46B0-BA67-CD0477A553F5}">
      <dsp:nvSpPr>
        <dsp:cNvPr id="0" name=""/>
        <dsp:cNvSpPr/>
      </dsp:nvSpPr>
      <dsp:spPr>
        <a:xfrm>
          <a:off x="0" y="201387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Gestion des images</a:t>
          </a:r>
        </a:p>
      </dsp:txBody>
      <dsp:txXfrm>
        <a:off x="0" y="2013879"/>
        <a:ext cx="6900512" cy="502794"/>
      </dsp:txXfrm>
    </dsp:sp>
    <dsp:sp modelId="{542DD7CF-6288-44C0-A7B4-DAF1FA54DAC4}">
      <dsp:nvSpPr>
        <dsp:cNvPr id="0" name=""/>
        <dsp:cNvSpPr/>
      </dsp:nvSpPr>
      <dsp:spPr>
        <a:xfrm>
          <a:off x="0" y="251667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F97E89-D110-432A-B4BB-76BD40551467}">
      <dsp:nvSpPr>
        <dsp:cNvPr id="0" name=""/>
        <dsp:cNvSpPr/>
      </dsp:nvSpPr>
      <dsp:spPr>
        <a:xfrm>
          <a:off x="0" y="251667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au CI/CD</a:t>
          </a:r>
          <a:endParaRPr lang="en-US" sz="2000" kern="1200" dirty="0">
            <a:solidFill>
              <a:schemeClr val="tx1"/>
            </a:solidFill>
          </a:endParaRPr>
        </a:p>
      </dsp:txBody>
      <dsp:txXfrm>
        <a:off x="0" y="2516673"/>
        <a:ext cx="6900512" cy="502794"/>
      </dsp:txXfrm>
    </dsp:sp>
    <dsp:sp modelId="{6EBBD6B9-60AA-43F7-A9AD-BF34113CF5DE}">
      <dsp:nvSpPr>
        <dsp:cNvPr id="0" name=""/>
        <dsp:cNvSpPr/>
      </dsp:nvSpPr>
      <dsp:spPr>
        <a:xfrm>
          <a:off x="0" y="3019467"/>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5CEE-BFBF-46B1-BF9E-F35EB1ED35DF}">
      <dsp:nvSpPr>
        <dsp:cNvPr id="0" name=""/>
        <dsp:cNvSpPr/>
      </dsp:nvSpPr>
      <dsp:spPr>
        <a:xfrm>
          <a:off x="0" y="3019467"/>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FF0000"/>
              </a:solidFill>
            </a:rPr>
            <a:t>Gestion des reseaux</a:t>
          </a:r>
        </a:p>
      </dsp:txBody>
      <dsp:txXfrm>
        <a:off x="0" y="3019467"/>
        <a:ext cx="6900512" cy="502794"/>
      </dsp:txXfrm>
    </dsp:sp>
    <dsp:sp modelId="{5E3E798D-8467-4060-8D31-45C8F912F671}">
      <dsp:nvSpPr>
        <dsp:cNvPr id="0" name=""/>
        <dsp:cNvSpPr/>
      </dsp:nvSpPr>
      <dsp:spPr>
        <a:xfrm>
          <a:off x="0" y="352226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9837-53E8-4420-BEF9-6210AF8CEC52}">
      <dsp:nvSpPr>
        <dsp:cNvPr id="0" name=""/>
        <dsp:cNvSpPr/>
      </dsp:nvSpPr>
      <dsp:spPr>
        <a:xfrm>
          <a:off x="0" y="3522261"/>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Gestion du stockage</a:t>
          </a:r>
        </a:p>
      </dsp:txBody>
      <dsp:txXfrm>
        <a:off x="0" y="3522261"/>
        <a:ext cx="6900512" cy="502794"/>
      </dsp:txXfrm>
    </dsp:sp>
    <dsp:sp modelId="{98C4A230-3DE2-413A-AA1C-3F522ECF2E18}">
      <dsp:nvSpPr>
        <dsp:cNvPr id="0" name=""/>
        <dsp:cNvSpPr/>
      </dsp:nvSpPr>
      <dsp:spPr>
        <a:xfrm>
          <a:off x="0" y="4025055"/>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15B5E-220B-41B8-86E6-8E3B3E44C80F}">
      <dsp:nvSpPr>
        <dsp:cNvPr id="0" name=""/>
        <dsp:cNvSpPr/>
      </dsp:nvSpPr>
      <dsp:spPr>
        <a:xfrm>
          <a:off x="0" y="4025055"/>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l’infrastructure as code (IaC) avec docker-compose</a:t>
          </a:r>
        </a:p>
      </dsp:txBody>
      <dsp:txXfrm>
        <a:off x="0" y="4025055"/>
        <a:ext cx="6900512" cy="502794"/>
      </dsp:txXfrm>
    </dsp:sp>
    <dsp:sp modelId="{A725FFD6-7146-4EEA-BB17-24B14FC2725A}">
      <dsp:nvSpPr>
        <dsp:cNvPr id="0" name=""/>
        <dsp:cNvSpPr/>
      </dsp:nvSpPr>
      <dsp:spPr>
        <a:xfrm>
          <a:off x="0" y="452784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28D32-5011-485E-9FB5-F8518B49DD5B}">
      <dsp:nvSpPr>
        <dsp:cNvPr id="0" name=""/>
        <dsp:cNvSpPr/>
      </dsp:nvSpPr>
      <dsp:spPr>
        <a:xfrm>
          <a:off x="0" y="4527849"/>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Introduction à l’orchestration avec Docker Swarm</a:t>
          </a:r>
        </a:p>
      </dsp:txBody>
      <dsp:txXfrm>
        <a:off x="0" y="4527849"/>
        <a:ext cx="6900512" cy="502794"/>
      </dsp:txXfrm>
    </dsp:sp>
    <dsp:sp modelId="{97E41BBD-8DE5-47A2-8921-188DD3D8C4FE}">
      <dsp:nvSpPr>
        <dsp:cNvPr id="0" name=""/>
        <dsp:cNvSpPr/>
      </dsp:nvSpPr>
      <dsp:spPr>
        <a:xfrm>
          <a:off x="0" y="503064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DF437-7225-4780-84BC-CF52A476D744}">
      <dsp:nvSpPr>
        <dsp:cNvPr id="0" name=""/>
        <dsp:cNvSpPr/>
      </dsp:nvSpPr>
      <dsp:spPr>
        <a:xfrm>
          <a:off x="0" y="5030643"/>
          <a:ext cx="6900512" cy="502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Mini-projet</a:t>
          </a:r>
        </a:p>
      </dsp:txBody>
      <dsp:txXfrm>
        <a:off x="0" y="5030643"/>
        <a:ext cx="6900512" cy="5027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24A19-9C64-4E28-9FB6-FA82966E601C}"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98D13-356C-485A-ADD6-1A65AC4FC8BD}" type="slidenum">
              <a:rPr lang="en-US" smtClean="0"/>
              <a:t>‹#›</a:t>
            </a:fld>
            <a:endParaRPr lang="en-US"/>
          </a:p>
        </p:txBody>
      </p:sp>
    </p:spTree>
    <p:extLst>
      <p:ext uri="{BB962C8B-B14F-4D97-AF65-F5344CB8AC3E}">
        <p14:creationId xmlns:p14="http://schemas.microsoft.com/office/powerpoint/2010/main" val="2921323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arkmycloud.com/blog/cloud-container-services-comparis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ata-flair.training/blogs/docker-hub/"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eazytrainingfr/webapp"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alexandrevilain/image-resizer"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4C898D13-356C-485A-ADD6-1A65AC4FC8BD}" type="slidenum">
              <a:rPr lang="en-US" smtClean="0"/>
              <a:t>1</a:t>
            </a:fld>
            <a:endParaRPr lang="en-US"/>
          </a:p>
        </p:txBody>
      </p:sp>
    </p:spTree>
    <p:extLst>
      <p:ext uri="{BB962C8B-B14F-4D97-AF65-F5344CB8AC3E}">
        <p14:creationId xmlns:p14="http://schemas.microsoft.com/office/powerpoint/2010/main" val="3581729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https://www.parkmycloud.com/blog/cloud-container-services-comparison/</a:t>
            </a:r>
            <a:endParaRPr lang="en-US" dirty="0"/>
          </a:p>
        </p:txBody>
      </p:sp>
      <p:sp>
        <p:nvSpPr>
          <p:cNvPr id="4" name="Slide Number Placeholder 3"/>
          <p:cNvSpPr>
            <a:spLocks noGrp="1"/>
          </p:cNvSpPr>
          <p:nvPr>
            <p:ph type="sldNum" sz="quarter" idx="5"/>
          </p:nvPr>
        </p:nvSpPr>
        <p:spPr/>
        <p:txBody>
          <a:bodyPr/>
          <a:lstStyle/>
          <a:p>
            <a:fld id="{4C898D13-356C-485A-ADD6-1A65AC4FC8BD}" type="slidenum">
              <a:rPr lang="en-US" smtClean="0"/>
              <a:t>27</a:t>
            </a:fld>
            <a:endParaRPr lang="en-US"/>
          </a:p>
        </p:txBody>
      </p:sp>
    </p:spTree>
    <p:extLst>
      <p:ext uri="{BB962C8B-B14F-4D97-AF65-F5344CB8AC3E}">
        <p14:creationId xmlns:p14="http://schemas.microsoft.com/office/powerpoint/2010/main" val="3595012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https://data-flair.training/blogs/docker-hub/</a:t>
            </a:r>
            <a:endParaRPr lang="en-US" dirty="0"/>
          </a:p>
        </p:txBody>
      </p:sp>
      <p:sp>
        <p:nvSpPr>
          <p:cNvPr id="4" name="Slide Number Placeholder 3"/>
          <p:cNvSpPr>
            <a:spLocks noGrp="1"/>
          </p:cNvSpPr>
          <p:nvPr>
            <p:ph type="sldNum" sz="quarter" idx="5"/>
          </p:nvPr>
        </p:nvSpPr>
        <p:spPr/>
        <p:txBody>
          <a:bodyPr/>
          <a:lstStyle/>
          <a:p>
            <a:fld id="{4C898D13-356C-485A-ADD6-1A65AC4FC8BD}" type="slidenum">
              <a:rPr lang="en-US" smtClean="0"/>
              <a:t>35</a:t>
            </a:fld>
            <a:endParaRPr lang="en-US"/>
          </a:p>
        </p:txBody>
      </p:sp>
    </p:spTree>
    <p:extLst>
      <p:ext uri="{BB962C8B-B14F-4D97-AF65-F5344CB8AC3E}">
        <p14:creationId xmlns:p14="http://schemas.microsoft.com/office/powerpoint/2010/main" val="355595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Correction : </a:t>
            </a:r>
            <a:r>
              <a:rPr lang="en-US" dirty="0">
                <a:hlinkClick r:id="rId3"/>
              </a:rPr>
              <a:t>https://github.com/eazytrainingfr/webapp</a:t>
            </a:r>
            <a:endParaRPr lang="en-US" dirty="0"/>
          </a:p>
        </p:txBody>
      </p:sp>
      <p:sp>
        <p:nvSpPr>
          <p:cNvPr id="4" name="Slide Number Placeholder 3"/>
          <p:cNvSpPr>
            <a:spLocks noGrp="1"/>
          </p:cNvSpPr>
          <p:nvPr>
            <p:ph type="sldNum" sz="quarter" idx="5"/>
          </p:nvPr>
        </p:nvSpPr>
        <p:spPr/>
        <p:txBody>
          <a:bodyPr/>
          <a:lstStyle/>
          <a:p>
            <a:fld id="{4C898D13-356C-485A-ADD6-1A65AC4FC8BD}" type="slidenum">
              <a:rPr lang="en-US" smtClean="0"/>
              <a:t>36</a:t>
            </a:fld>
            <a:endParaRPr lang="en-US"/>
          </a:p>
        </p:txBody>
      </p:sp>
    </p:spTree>
    <p:extLst>
      <p:ext uri="{BB962C8B-B14F-4D97-AF65-F5344CB8AC3E}">
        <p14:creationId xmlns:p14="http://schemas.microsoft.com/office/powerpoint/2010/main" val="2954633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https://github.com/alexandrevilain/image-resizer</a:t>
            </a:r>
            <a:endParaRPr lang="en-US" dirty="0"/>
          </a:p>
        </p:txBody>
      </p:sp>
      <p:sp>
        <p:nvSpPr>
          <p:cNvPr id="4" name="Slide Number Placeholder 3"/>
          <p:cNvSpPr>
            <a:spLocks noGrp="1"/>
          </p:cNvSpPr>
          <p:nvPr>
            <p:ph type="sldNum" sz="quarter" idx="5"/>
          </p:nvPr>
        </p:nvSpPr>
        <p:spPr/>
        <p:txBody>
          <a:bodyPr/>
          <a:lstStyle/>
          <a:p>
            <a:fld id="{4C898D13-356C-485A-ADD6-1A65AC4FC8BD}" type="slidenum">
              <a:rPr lang="en-US" smtClean="0"/>
              <a:t>66</a:t>
            </a:fld>
            <a:endParaRPr lang="en-US"/>
          </a:p>
        </p:txBody>
      </p:sp>
    </p:spTree>
    <p:extLst>
      <p:ext uri="{BB962C8B-B14F-4D97-AF65-F5344CB8AC3E}">
        <p14:creationId xmlns:p14="http://schemas.microsoft.com/office/powerpoint/2010/main" val="108344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4C898D13-356C-485A-ADD6-1A65AC4FC8BD}" type="slidenum">
              <a:rPr lang="en-US" smtClean="0"/>
              <a:t>7</a:t>
            </a:fld>
            <a:endParaRPr lang="en-US"/>
          </a:p>
        </p:txBody>
      </p:sp>
    </p:spTree>
    <p:extLst>
      <p:ext uri="{BB962C8B-B14F-4D97-AF65-F5344CB8AC3E}">
        <p14:creationId xmlns:p14="http://schemas.microsoft.com/office/powerpoint/2010/main" val="152971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apple-system"/>
              </a:rPr>
              <a:t>Le verrouillage fournisseur, également connu sous le nom de lock-in, est une problématique courante associée à l'utilisation de services cloud. Il se produit lorsque les entreprises deviennent dépendantes d'un fournisseur de services cloud spécifique et sont confrontées à des difficultés pour migrer leurs applications et leurs données vers un autre fournisseur ou un environnement sur site. Voici quelques problèmes fréquemment associés au lock-in :</a:t>
            </a:r>
          </a:p>
          <a:p>
            <a:pPr algn="l">
              <a:buFont typeface="+mj-lt"/>
              <a:buAutoNum type="arabicPeriod"/>
            </a:pPr>
            <a:r>
              <a:rPr lang="fr-FR" b="1" i="0" dirty="0">
                <a:effectLst/>
                <a:latin typeface="var(--nextui-fonts-sans)"/>
              </a:rPr>
              <a:t>Contraintes technologiques</a:t>
            </a:r>
            <a:r>
              <a:rPr lang="fr-FR" b="0" i="0" dirty="0">
                <a:effectLst/>
                <a:latin typeface="var(--nextui-fonts-sans)"/>
              </a:rPr>
              <a:t> : Les fournisseurs de cloud proposent souvent des services spécifiques qui peuvent être étroitement intégrés aux applications des entreprises. Ces services peuvent aller des bases de données propriétaires aux outils de développement spécifiques au fournisseur. Lorsque les entreprises utilisent ces services, elles peuvent se retrouver liées à une technologie spécifique qui peut être difficile à migrer vers un autre fournisseur.</a:t>
            </a:r>
          </a:p>
          <a:p>
            <a:pPr algn="l">
              <a:buFont typeface="+mj-lt"/>
              <a:buAutoNum type="arabicPeriod"/>
            </a:pPr>
            <a:r>
              <a:rPr lang="fr-FR" b="1" i="0" dirty="0">
                <a:effectLst/>
                <a:latin typeface="var(--nextui-fonts-sans)"/>
              </a:rPr>
              <a:t>Dépendance aux services propriétaires</a:t>
            </a:r>
            <a:r>
              <a:rPr lang="fr-FR" b="0" i="0" dirty="0">
                <a:effectLst/>
                <a:latin typeface="var(--nextui-fonts-sans)"/>
              </a:rPr>
              <a:t> : Les fournisseurs de cloud offrent des services supplémentaires au-delà des services de base tels que le stockage et le calcul. Les entreprises peuvent devenir dépendantes de ces services spécifiques, rendant difficile la transition vers un autre fournisseur sans compromettre la fonctionnalité ou la performance de leurs applications.</a:t>
            </a:r>
          </a:p>
          <a:p>
            <a:pPr algn="l">
              <a:buFont typeface="+mj-lt"/>
              <a:buAutoNum type="arabicPeriod"/>
            </a:pPr>
            <a:r>
              <a:rPr lang="fr-FR" b="1" i="0" dirty="0">
                <a:effectLst/>
                <a:latin typeface="var(--nextui-fonts-sans)"/>
              </a:rPr>
              <a:t>Coûts de migration élevés</a:t>
            </a:r>
            <a:r>
              <a:rPr lang="fr-FR" b="0" i="0" dirty="0">
                <a:effectLst/>
                <a:latin typeface="var(--nextui-fonts-sans)"/>
              </a:rPr>
              <a:t> : La migration d'applications et de données d'un fournisseur cloud à un autre peut être complexe et coûteuse. Les entreprises peuvent être confrontées à des frais de migration importants, y compris la reconfiguration des applications et l'adaptation des données à un format compatible avec le nouveau fournisseur. Ces coûts peuvent dissuader les entreprises de changer de fournisseur, augmentant ainsi leur dépendance et risquant ainsi un lock-in.</a:t>
            </a:r>
          </a:p>
          <a:p>
            <a:pPr algn="l"/>
            <a:r>
              <a:rPr lang="fr-FR" b="0" i="0" dirty="0">
                <a:solidFill>
                  <a:srgbClr val="D1D5DB"/>
                </a:solidFill>
                <a:effectLst/>
                <a:latin typeface="-apple-system"/>
              </a:rPr>
              <a:t>Pour atténuer les risques de lock-in, il est recommandé de mettre en place certaines pratiques, telles que l'adoption de standards ouverts, l'utilisation de technologies et de services qui peuvent être facilement portés d'un fournisseur à un autre, et le développement d'une stratégie de sortie dès le début. L'objectif est de minimiser la dépendance à l'égard d'un fournisseur unique et de maintenir la flexibilité nécessaire pour migrer vers d'autres solutions si nécessaire.</a:t>
            </a:r>
          </a:p>
          <a:p>
            <a:endParaRPr lang="fr-FR" dirty="0"/>
          </a:p>
        </p:txBody>
      </p:sp>
      <p:sp>
        <p:nvSpPr>
          <p:cNvPr id="4" name="Slide Number Placeholder 3"/>
          <p:cNvSpPr>
            <a:spLocks noGrp="1"/>
          </p:cNvSpPr>
          <p:nvPr>
            <p:ph type="sldNum" sz="quarter" idx="5"/>
          </p:nvPr>
        </p:nvSpPr>
        <p:spPr/>
        <p:txBody>
          <a:bodyPr/>
          <a:lstStyle/>
          <a:p>
            <a:fld id="{4C898D13-356C-485A-ADD6-1A65AC4FC8BD}" type="slidenum">
              <a:rPr lang="en-US" smtClean="0"/>
              <a:t>8</a:t>
            </a:fld>
            <a:endParaRPr lang="en-US"/>
          </a:p>
        </p:txBody>
      </p:sp>
    </p:spTree>
    <p:extLst>
      <p:ext uri="{BB962C8B-B14F-4D97-AF65-F5344CB8AC3E}">
        <p14:creationId xmlns:p14="http://schemas.microsoft.com/office/powerpoint/2010/main" val="196291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apple-system"/>
              </a:rPr>
              <a:t>L'architecture élastique, le concept "</a:t>
            </a:r>
            <a:r>
              <a:rPr lang="fr-FR" b="0" i="0" dirty="0" err="1">
                <a:solidFill>
                  <a:srgbClr val="D1D5DB"/>
                </a:solidFill>
                <a:effectLst/>
                <a:latin typeface="-apple-system"/>
              </a:rPr>
              <a:t>Cattle</a:t>
            </a:r>
            <a:r>
              <a:rPr lang="fr-FR" b="0" i="0" dirty="0">
                <a:solidFill>
                  <a:srgbClr val="D1D5DB"/>
                </a:solidFill>
                <a:effectLst/>
                <a:latin typeface="-apple-system"/>
              </a:rPr>
              <a:t> versus Pet" et l'infrastructure as code sont tous des termes couramment utilisés dans le domaine de l'informatique et des systèmes distribués. Voici une brève explication de chaque concept :</a:t>
            </a:r>
          </a:p>
          <a:p>
            <a:pPr algn="l">
              <a:buFont typeface="+mj-lt"/>
              <a:buAutoNum type="arabicPeriod"/>
            </a:pPr>
            <a:r>
              <a:rPr lang="fr-FR" b="1" i="0" dirty="0">
                <a:effectLst/>
                <a:latin typeface="var(--nextui-fonts-sans)"/>
              </a:rPr>
              <a:t>Architecture élastique</a:t>
            </a:r>
            <a:r>
              <a:rPr lang="fr-FR" b="0" i="0" dirty="0">
                <a:effectLst/>
                <a:latin typeface="var(--nextui-fonts-sans)"/>
              </a:rPr>
              <a:t> : L'architecture élastique est un modèle d'architecture conçu pour permettre à un système de s'adapter automatiquement à des charges variables. Elle utilise des ressources telles que les serveurs, les bases de données et les applications de manière dynamique, afin de s'ajuster aux fluctuations de la demande. Avec cette approche, le système peut ajouter ou supprimer des ressources en fonction de la charge, assurant ainsi la disponibilité et les performances requises.</a:t>
            </a:r>
          </a:p>
          <a:p>
            <a:pPr algn="l">
              <a:buFont typeface="+mj-lt"/>
              <a:buAutoNum type="arabicPeriod"/>
            </a:pPr>
            <a:r>
              <a:rPr lang="fr-FR" b="1" i="0" dirty="0" err="1">
                <a:effectLst/>
                <a:latin typeface="var(--nextui-fonts-sans)"/>
              </a:rPr>
              <a:t>Cattle</a:t>
            </a:r>
            <a:r>
              <a:rPr lang="fr-FR" b="1" i="0" dirty="0">
                <a:effectLst/>
                <a:latin typeface="var(--nextui-fonts-sans)"/>
              </a:rPr>
              <a:t> versus Pet</a:t>
            </a:r>
            <a:r>
              <a:rPr lang="fr-FR" b="0" i="0" dirty="0">
                <a:effectLst/>
                <a:latin typeface="var(--nextui-fonts-sans)"/>
              </a:rPr>
              <a:t> : Le concept "</a:t>
            </a:r>
            <a:r>
              <a:rPr lang="fr-FR" b="0" i="0" dirty="0" err="1">
                <a:effectLst/>
                <a:latin typeface="var(--nextui-fonts-sans)"/>
              </a:rPr>
              <a:t>Cattle</a:t>
            </a:r>
            <a:r>
              <a:rPr lang="fr-FR" b="0" i="0" dirty="0">
                <a:effectLst/>
                <a:latin typeface="var(--nextui-fonts-sans)"/>
              </a:rPr>
              <a:t> versus Pet" (littéralement "bétail contre animal de compagnie") est une métaphore utilisée pour comparer les serveurs dans une architecture distribuée. Les serveurs "bétail" sont souvent considérés comme remplaçables et jetables. Ils sont conçus pour être gérés de manière uniforme et standardisée, étant donné qu'ils peuvent être remplacés facilement en cas de défaillance ou de besoin de montée en charge. En revanche, les serveurs "animaux de compagnie" sont précieux et coûteux à remplacer, souvent dotés de configurations et de logiciels spécifiques, et nécessitent une maintenance plus intense.</a:t>
            </a:r>
          </a:p>
          <a:p>
            <a:pPr algn="l">
              <a:buFont typeface="+mj-lt"/>
              <a:buAutoNum type="arabicPeriod"/>
            </a:pPr>
            <a:r>
              <a:rPr lang="fr-FR" b="1" i="0" dirty="0">
                <a:effectLst/>
                <a:latin typeface="var(--nextui-fonts-sans)"/>
              </a:rPr>
              <a:t>Infrastructure as Code (</a:t>
            </a:r>
            <a:r>
              <a:rPr lang="fr-FR" b="1" i="0" dirty="0" err="1">
                <a:effectLst/>
                <a:latin typeface="var(--nextui-fonts-sans)"/>
              </a:rPr>
              <a:t>IaC</a:t>
            </a:r>
            <a:r>
              <a:rPr lang="fr-FR" b="1" i="0" dirty="0">
                <a:effectLst/>
                <a:latin typeface="var(--nextui-fonts-sans)"/>
              </a:rPr>
              <a:t>)</a:t>
            </a:r>
            <a:r>
              <a:rPr lang="fr-FR" b="0" i="0" dirty="0">
                <a:effectLst/>
                <a:latin typeface="var(--nextui-fonts-sans)"/>
              </a:rPr>
              <a:t> : L'infrastructure as code est une approche de gestion et de provisionnement de l'infrastructure informatique en utilisant des fichiers de configuration textuels plutôt que des processus manuels. Avec l'</a:t>
            </a:r>
            <a:r>
              <a:rPr lang="fr-FR" b="0" i="0" dirty="0" err="1">
                <a:effectLst/>
                <a:latin typeface="var(--nextui-fonts-sans)"/>
              </a:rPr>
              <a:t>IaC</a:t>
            </a:r>
            <a:r>
              <a:rPr lang="fr-FR" b="0" i="0" dirty="0">
                <a:effectLst/>
                <a:latin typeface="var(--nextui-fonts-sans)"/>
              </a:rPr>
              <a:t>, chaque aspect de l'infrastructure - tels que les serveurs, les réseaux, les bases de données, etc. - est décrit et géré à l'aide de code. Cela permet d'automatiser le déploiement, la configuration et la gestion de l'infrastructure, favorisant ainsi la cohérence, la reproductibilité et la réduction des erreurs humaines.</a:t>
            </a:r>
          </a:p>
          <a:p>
            <a:pPr algn="l"/>
            <a:r>
              <a:rPr lang="fr-FR" b="0" i="0" dirty="0">
                <a:solidFill>
                  <a:srgbClr val="D1D5DB"/>
                </a:solidFill>
                <a:effectLst/>
                <a:latin typeface="-apple-system"/>
              </a:rPr>
              <a:t>Ces concepts sont étroitement liés et souvent utilisés ensemble dans des architectures modernes et évolutives. L'architecture élastique s'appuie sur l'infrastructure as code pour automatiser la mise à l'échelle des ressources, tandis que le concept "</a:t>
            </a:r>
            <a:r>
              <a:rPr lang="fr-FR" b="0" i="0" dirty="0" err="1">
                <a:solidFill>
                  <a:srgbClr val="D1D5DB"/>
                </a:solidFill>
                <a:effectLst/>
                <a:latin typeface="-apple-system"/>
              </a:rPr>
              <a:t>Cattle</a:t>
            </a:r>
            <a:r>
              <a:rPr lang="fr-FR" b="0" i="0" dirty="0">
                <a:solidFill>
                  <a:srgbClr val="D1D5DB"/>
                </a:solidFill>
                <a:effectLst/>
                <a:latin typeface="-apple-system"/>
              </a:rPr>
              <a:t> versus Pet" encourage l'utilisation de serveurs remplaçables et standardisés, ce qui est facilité par l'infrastructure as code. Ensemble, ils contribuent à la mise en place de systèmes plus flexibles, résilients et évolutifs.</a:t>
            </a:r>
          </a:p>
        </p:txBody>
      </p:sp>
      <p:sp>
        <p:nvSpPr>
          <p:cNvPr id="4" name="Slide Number Placeholder 3"/>
          <p:cNvSpPr>
            <a:spLocks noGrp="1"/>
          </p:cNvSpPr>
          <p:nvPr>
            <p:ph type="sldNum" sz="quarter" idx="5"/>
          </p:nvPr>
        </p:nvSpPr>
        <p:spPr/>
        <p:txBody>
          <a:bodyPr/>
          <a:lstStyle/>
          <a:p>
            <a:fld id="{4C898D13-356C-485A-ADD6-1A65AC4FC8BD}" type="slidenum">
              <a:rPr lang="en-US" smtClean="0"/>
              <a:t>11</a:t>
            </a:fld>
            <a:endParaRPr lang="en-US"/>
          </a:p>
        </p:txBody>
      </p:sp>
    </p:spTree>
    <p:extLst>
      <p:ext uri="{BB962C8B-B14F-4D97-AF65-F5344CB8AC3E}">
        <p14:creationId xmlns:p14="http://schemas.microsoft.com/office/powerpoint/2010/main" val="3959947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https://blog.eleven-labs.com/fr/12-factor-app/</a:t>
            </a:r>
          </a:p>
        </p:txBody>
      </p:sp>
      <p:sp>
        <p:nvSpPr>
          <p:cNvPr id="4" name="Slide Number Placeholder 3"/>
          <p:cNvSpPr>
            <a:spLocks noGrp="1"/>
          </p:cNvSpPr>
          <p:nvPr>
            <p:ph type="sldNum" sz="quarter" idx="5"/>
          </p:nvPr>
        </p:nvSpPr>
        <p:spPr/>
        <p:txBody>
          <a:bodyPr/>
          <a:lstStyle/>
          <a:p>
            <a:fld id="{4C898D13-356C-485A-ADD6-1A65AC4FC8BD}" type="slidenum">
              <a:rPr lang="en-US" smtClean="0"/>
              <a:t>17</a:t>
            </a:fld>
            <a:endParaRPr lang="en-US"/>
          </a:p>
        </p:txBody>
      </p:sp>
    </p:spTree>
    <p:extLst>
      <p:ext uri="{BB962C8B-B14F-4D97-AF65-F5344CB8AC3E}">
        <p14:creationId xmlns:p14="http://schemas.microsoft.com/office/powerpoint/2010/main" val="405832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https://techvidvan.com/tutorials/advantages-disadvantages-of-cloud-computing/</a:t>
            </a:r>
          </a:p>
        </p:txBody>
      </p:sp>
      <p:sp>
        <p:nvSpPr>
          <p:cNvPr id="4" name="Slide Number Placeholder 3"/>
          <p:cNvSpPr>
            <a:spLocks noGrp="1"/>
          </p:cNvSpPr>
          <p:nvPr>
            <p:ph type="sldNum" sz="quarter" idx="5"/>
          </p:nvPr>
        </p:nvSpPr>
        <p:spPr/>
        <p:txBody>
          <a:bodyPr/>
          <a:lstStyle/>
          <a:p>
            <a:fld id="{4C898D13-356C-485A-ADD6-1A65AC4FC8BD}" type="slidenum">
              <a:rPr lang="en-US" smtClean="0"/>
              <a:t>18</a:t>
            </a:fld>
            <a:endParaRPr lang="en-US"/>
          </a:p>
        </p:txBody>
      </p:sp>
    </p:spTree>
    <p:extLst>
      <p:ext uri="{BB962C8B-B14F-4D97-AF65-F5344CB8AC3E}">
        <p14:creationId xmlns:p14="http://schemas.microsoft.com/office/powerpoint/2010/main" val="3413422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apple-system"/>
              </a:rPr>
              <a:t>L'architecture élastique, le concept "</a:t>
            </a:r>
            <a:r>
              <a:rPr lang="fr-FR" b="0" i="0" dirty="0" err="1">
                <a:solidFill>
                  <a:srgbClr val="D1D5DB"/>
                </a:solidFill>
                <a:effectLst/>
                <a:latin typeface="-apple-system"/>
              </a:rPr>
              <a:t>Cattle</a:t>
            </a:r>
            <a:r>
              <a:rPr lang="fr-FR" b="0" i="0" dirty="0">
                <a:solidFill>
                  <a:srgbClr val="D1D5DB"/>
                </a:solidFill>
                <a:effectLst/>
                <a:latin typeface="-apple-system"/>
              </a:rPr>
              <a:t> versus Pet" et l'infrastructure as code sont tous des termes couramment utilisés dans le domaine de l'informatique et des systèmes distribués. Voici une brève explication de chaque concept :</a:t>
            </a:r>
          </a:p>
          <a:p>
            <a:pPr algn="l">
              <a:buFont typeface="+mj-lt"/>
              <a:buAutoNum type="arabicPeriod"/>
            </a:pPr>
            <a:r>
              <a:rPr lang="fr-FR" b="1" i="0" dirty="0">
                <a:effectLst/>
                <a:latin typeface="var(--nextui-fonts-sans)"/>
              </a:rPr>
              <a:t>Architecture élastique</a:t>
            </a:r>
            <a:r>
              <a:rPr lang="fr-FR" b="0" i="0" dirty="0">
                <a:effectLst/>
                <a:latin typeface="var(--nextui-fonts-sans)"/>
              </a:rPr>
              <a:t> : L'architecture élastique est un modèle d'architecture conçu pour permettre à un système de s'adapter automatiquement à des charges variables. Elle utilise des ressources telles que les serveurs, les bases de données et les applications de manière dynamique, afin de s'ajuster aux fluctuations de la demande. Avec cette approche, le système peut ajouter ou supprimer des ressources en fonction de la charge, assurant ainsi la disponibilité et les performances requises.</a:t>
            </a:r>
          </a:p>
          <a:p>
            <a:pPr algn="l">
              <a:buFont typeface="+mj-lt"/>
              <a:buAutoNum type="arabicPeriod"/>
            </a:pPr>
            <a:r>
              <a:rPr lang="fr-FR" b="1" i="0" dirty="0" err="1">
                <a:effectLst/>
                <a:latin typeface="var(--nextui-fonts-sans)"/>
              </a:rPr>
              <a:t>Cattle</a:t>
            </a:r>
            <a:r>
              <a:rPr lang="fr-FR" b="1" i="0" dirty="0">
                <a:effectLst/>
                <a:latin typeface="var(--nextui-fonts-sans)"/>
              </a:rPr>
              <a:t> versus Pet</a:t>
            </a:r>
            <a:r>
              <a:rPr lang="fr-FR" b="0" i="0" dirty="0">
                <a:effectLst/>
                <a:latin typeface="var(--nextui-fonts-sans)"/>
              </a:rPr>
              <a:t> : Le concept "</a:t>
            </a:r>
            <a:r>
              <a:rPr lang="fr-FR" b="0" i="0" dirty="0" err="1">
                <a:effectLst/>
                <a:latin typeface="var(--nextui-fonts-sans)"/>
              </a:rPr>
              <a:t>Cattle</a:t>
            </a:r>
            <a:r>
              <a:rPr lang="fr-FR" b="0" i="0" dirty="0">
                <a:effectLst/>
                <a:latin typeface="var(--nextui-fonts-sans)"/>
              </a:rPr>
              <a:t> versus Pet" (littéralement "bétail contre animal de compagnie") est une métaphore utilisée pour comparer les serveurs dans une architecture distribuée. Les serveurs "bétail" sont souvent considérés comme remplaçables et jetables. Ils sont conçus pour être gérés de manière uniforme et standardisée, étant donné qu'ils peuvent être remplacés facilement en cas de défaillance ou de besoin de montée en charge. En revanche, les serveurs "animaux de compagnie" sont précieux et coûteux à remplacer, souvent dotés de configurations et de logiciels spécifiques, et nécessitent une maintenance plus intense.</a:t>
            </a:r>
          </a:p>
          <a:p>
            <a:pPr algn="l">
              <a:buFont typeface="+mj-lt"/>
              <a:buAutoNum type="arabicPeriod"/>
            </a:pPr>
            <a:r>
              <a:rPr lang="fr-FR" b="1" i="0" dirty="0">
                <a:effectLst/>
                <a:latin typeface="var(--nextui-fonts-sans)"/>
              </a:rPr>
              <a:t>Infrastructure as Code (</a:t>
            </a:r>
            <a:r>
              <a:rPr lang="fr-FR" b="1" i="0" dirty="0" err="1">
                <a:effectLst/>
                <a:latin typeface="var(--nextui-fonts-sans)"/>
              </a:rPr>
              <a:t>IaC</a:t>
            </a:r>
            <a:r>
              <a:rPr lang="fr-FR" b="1" i="0" dirty="0">
                <a:effectLst/>
                <a:latin typeface="var(--nextui-fonts-sans)"/>
              </a:rPr>
              <a:t>)</a:t>
            </a:r>
            <a:r>
              <a:rPr lang="fr-FR" b="0" i="0" dirty="0">
                <a:effectLst/>
                <a:latin typeface="var(--nextui-fonts-sans)"/>
              </a:rPr>
              <a:t> : L'infrastructure as code est une approche de gestion et de provisionnement de l'infrastructure informatique en utilisant des fichiers de configuration textuels plutôt que des processus manuels. Avec l'</a:t>
            </a:r>
            <a:r>
              <a:rPr lang="fr-FR" b="0" i="0" dirty="0" err="1">
                <a:effectLst/>
                <a:latin typeface="var(--nextui-fonts-sans)"/>
              </a:rPr>
              <a:t>IaC</a:t>
            </a:r>
            <a:r>
              <a:rPr lang="fr-FR" b="0" i="0" dirty="0">
                <a:effectLst/>
                <a:latin typeface="var(--nextui-fonts-sans)"/>
              </a:rPr>
              <a:t>, chaque aspect de l'infrastructure - tels que les serveurs, les réseaux, les bases de données, etc. - est décrit et géré à l'aide de code. Cela permet d'automatiser le déploiement, la configuration et la gestion de l'infrastructure, favorisant ainsi la cohérence, la reproductibilité et la réduction des erreurs humaines.</a:t>
            </a:r>
          </a:p>
          <a:p>
            <a:pPr algn="l"/>
            <a:r>
              <a:rPr lang="fr-FR" b="0" i="0" dirty="0">
                <a:solidFill>
                  <a:srgbClr val="D1D5DB"/>
                </a:solidFill>
                <a:effectLst/>
                <a:latin typeface="-apple-system"/>
              </a:rPr>
              <a:t>Ces concepts sont étroitement liés et souvent utilisés ensemble dans des architectures modernes et évolutives. L'architecture élastique s'appuie sur l'infrastructure as code pour automatiser la mise à l'échelle des ressources, tandis que le concept "</a:t>
            </a:r>
            <a:r>
              <a:rPr lang="fr-FR" b="0" i="0" dirty="0" err="1">
                <a:solidFill>
                  <a:srgbClr val="D1D5DB"/>
                </a:solidFill>
                <a:effectLst/>
                <a:latin typeface="-apple-system"/>
              </a:rPr>
              <a:t>Cattle</a:t>
            </a:r>
            <a:r>
              <a:rPr lang="fr-FR" b="0" i="0" dirty="0">
                <a:solidFill>
                  <a:srgbClr val="D1D5DB"/>
                </a:solidFill>
                <a:effectLst/>
                <a:latin typeface="-apple-system"/>
              </a:rPr>
              <a:t> versus Pet" encourage l'utilisation de serveurs remplaçables et standardisés, ce qui est facilité par l'infrastructure as code. Ensemble, ils contribuent à la mise en place de systèmes plus flexibles, résilients et évolutifs.</a:t>
            </a:r>
          </a:p>
        </p:txBody>
      </p:sp>
      <p:sp>
        <p:nvSpPr>
          <p:cNvPr id="4" name="Slide Number Placeholder 3"/>
          <p:cNvSpPr>
            <a:spLocks noGrp="1"/>
          </p:cNvSpPr>
          <p:nvPr>
            <p:ph type="sldNum" sz="quarter" idx="5"/>
          </p:nvPr>
        </p:nvSpPr>
        <p:spPr/>
        <p:txBody>
          <a:bodyPr/>
          <a:lstStyle/>
          <a:p>
            <a:fld id="{4C898D13-356C-485A-ADD6-1A65AC4FC8BD}" type="slidenum">
              <a:rPr lang="en-US" smtClean="0"/>
              <a:t>19</a:t>
            </a:fld>
            <a:endParaRPr lang="en-US"/>
          </a:p>
        </p:txBody>
      </p:sp>
    </p:spTree>
    <p:extLst>
      <p:ext uri="{BB962C8B-B14F-4D97-AF65-F5344CB8AC3E}">
        <p14:creationId xmlns:p14="http://schemas.microsoft.com/office/powerpoint/2010/main" val="1281820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apple-system"/>
              </a:rPr>
              <a:t>L'architecture élastique, le concept "</a:t>
            </a:r>
            <a:r>
              <a:rPr lang="fr-FR" b="0" i="0" dirty="0" err="1">
                <a:solidFill>
                  <a:srgbClr val="D1D5DB"/>
                </a:solidFill>
                <a:effectLst/>
                <a:latin typeface="-apple-system"/>
              </a:rPr>
              <a:t>Cattle</a:t>
            </a:r>
            <a:r>
              <a:rPr lang="fr-FR" b="0" i="0" dirty="0">
                <a:solidFill>
                  <a:srgbClr val="D1D5DB"/>
                </a:solidFill>
                <a:effectLst/>
                <a:latin typeface="-apple-system"/>
              </a:rPr>
              <a:t> versus Pet" et l'infrastructure as code sont tous des termes couramment utilisés dans le domaine de l'informatique et des systèmes distribués. Voici une brève explication de chaque concept :</a:t>
            </a:r>
          </a:p>
          <a:p>
            <a:pPr algn="l">
              <a:buFont typeface="+mj-lt"/>
              <a:buAutoNum type="arabicPeriod"/>
            </a:pPr>
            <a:r>
              <a:rPr lang="fr-FR" b="1" i="0" dirty="0">
                <a:effectLst/>
                <a:latin typeface="var(--nextui-fonts-sans)"/>
              </a:rPr>
              <a:t>Architecture élastique</a:t>
            </a:r>
            <a:r>
              <a:rPr lang="fr-FR" b="0" i="0" dirty="0">
                <a:effectLst/>
                <a:latin typeface="var(--nextui-fonts-sans)"/>
              </a:rPr>
              <a:t> : L'architecture élastique est un modèle d'architecture conçu pour permettre à un système de s'adapter automatiquement à des charges variables. Elle utilise des ressources telles que les serveurs, les bases de données et les applications de manière dynamique, afin de s'ajuster aux fluctuations de la demande. Avec cette approche, le système peut ajouter ou supprimer des ressources en fonction de la charge, assurant ainsi la disponibilité et les performances requises.</a:t>
            </a:r>
          </a:p>
          <a:p>
            <a:pPr algn="l">
              <a:buFont typeface="+mj-lt"/>
              <a:buAutoNum type="arabicPeriod"/>
            </a:pPr>
            <a:r>
              <a:rPr lang="fr-FR" b="1" i="0" dirty="0" err="1">
                <a:effectLst/>
                <a:latin typeface="var(--nextui-fonts-sans)"/>
              </a:rPr>
              <a:t>Cattle</a:t>
            </a:r>
            <a:r>
              <a:rPr lang="fr-FR" b="1" i="0" dirty="0">
                <a:effectLst/>
                <a:latin typeface="var(--nextui-fonts-sans)"/>
              </a:rPr>
              <a:t> versus Pet</a:t>
            </a:r>
            <a:r>
              <a:rPr lang="fr-FR" b="0" i="0" dirty="0">
                <a:effectLst/>
                <a:latin typeface="var(--nextui-fonts-sans)"/>
              </a:rPr>
              <a:t> : Le concept "</a:t>
            </a:r>
            <a:r>
              <a:rPr lang="fr-FR" b="0" i="0" dirty="0" err="1">
                <a:effectLst/>
                <a:latin typeface="var(--nextui-fonts-sans)"/>
              </a:rPr>
              <a:t>Cattle</a:t>
            </a:r>
            <a:r>
              <a:rPr lang="fr-FR" b="0" i="0" dirty="0">
                <a:effectLst/>
                <a:latin typeface="var(--nextui-fonts-sans)"/>
              </a:rPr>
              <a:t> versus Pet" (littéralement "bétail contre animal de compagnie") est une métaphore utilisée pour comparer les serveurs dans une architecture distribuée. Les serveurs "bétail" sont souvent considérés comme remplaçables et jetables. Ils sont conçus pour être gérés de manière uniforme et standardisée, étant donné qu'ils peuvent être remplacés facilement en cas de défaillance ou de besoin de montée en charge. En revanche, les serveurs "animaux de compagnie" sont précieux et coûteux à remplacer, souvent dotés de configurations et de logiciels spécifiques, et nécessitent une maintenance plus intense.</a:t>
            </a:r>
          </a:p>
          <a:p>
            <a:pPr algn="l">
              <a:buFont typeface="+mj-lt"/>
              <a:buAutoNum type="arabicPeriod"/>
            </a:pPr>
            <a:r>
              <a:rPr lang="fr-FR" b="1" i="0" dirty="0">
                <a:effectLst/>
                <a:latin typeface="var(--nextui-fonts-sans)"/>
              </a:rPr>
              <a:t>Infrastructure as Code (</a:t>
            </a:r>
            <a:r>
              <a:rPr lang="fr-FR" b="1" i="0" dirty="0" err="1">
                <a:effectLst/>
                <a:latin typeface="var(--nextui-fonts-sans)"/>
              </a:rPr>
              <a:t>IaC</a:t>
            </a:r>
            <a:r>
              <a:rPr lang="fr-FR" b="1" i="0" dirty="0">
                <a:effectLst/>
                <a:latin typeface="var(--nextui-fonts-sans)"/>
              </a:rPr>
              <a:t>)</a:t>
            </a:r>
            <a:r>
              <a:rPr lang="fr-FR" b="0" i="0" dirty="0">
                <a:effectLst/>
                <a:latin typeface="var(--nextui-fonts-sans)"/>
              </a:rPr>
              <a:t> : L'infrastructure as code est une approche de gestion et de provisionnement de l'infrastructure informatique en utilisant des fichiers de configuration textuels plutôt que des processus manuels. Avec l'</a:t>
            </a:r>
            <a:r>
              <a:rPr lang="fr-FR" b="0" i="0" dirty="0" err="1">
                <a:effectLst/>
                <a:latin typeface="var(--nextui-fonts-sans)"/>
              </a:rPr>
              <a:t>IaC</a:t>
            </a:r>
            <a:r>
              <a:rPr lang="fr-FR" b="0" i="0" dirty="0">
                <a:effectLst/>
                <a:latin typeface="var(--nextui-fonts-sans)"/>
              </a:rPr>
              <a:t>, chaque aspect de l'infrastructure - tels que les serveurs, les réseaux, les bases de données, etc. - est décrit et géré à l'aide de code. Cela permet d'automatiser le déploiement, la configuration et la gestion de l'infrastructure, favorisant ainsi la cohérence, la reproductibilité et la réduction des erreurs humaines.</a:t>
            </a:r>
          </a:p>
          <a:p>
            <a:pPr algn="l"/>
            <a:r>
              <a:rPr lang="fr-FR" b="0" i="0" dirty="0">
                <a:solidFill>
                  <a:srgbClr val="D1D5DB"/>
                </a:solidFill>
                <a:effectLst/>
                <a:latin typeface="-apple-system"/>
              </a:rPr>
              <a:t>Ces concepts sont étroitement liés et souvent utilisés ensemble dans des architectures modernes et évolutives. L'architecture élastique s'appuie sur l'infrastructure as code pour automatiser la mise à l'échelle des ressources, tandis que le concept "</a:t>
            </a:r>
            <a:r>
              <a:rPr lang="fr-FR" b="0" i="0" dirty="0" err="1">
                <a:solidFill>
                  <a:srgbClr val="D1D5DB"/>
                </a:solidFill>
                <a:effectLst/>
                <a:latin typeface="-apple-system"/>
              </a:rPr>
              <a:t>Cattle</a:t>
            </a:r>
            <a:r>
              <a:rPr lang="fr-FR" b="0" i="0" dirty="0">
                <a:solidFill>
                  <a:srgbClr val="D1D5DB"/>
                </a:solidFill>
                <a:effectLst/>
                <a:latin typeface="-apple-system"/>
              </a:rPr>
              <a:t> versus Pet" encourage l'utilisation de serveurs remplaçables et standardisés, ce qui est facilité par l'infrastructure as code. Ensemble, ils contribuent à la mise en place de systèmes plus flexibles, résilients et évolutifs.</a:t>
            </a:r>
          </a:p>
        </p:txBody>
      </p:sp>
      <p:sp>
        <p:nvSpPr>
          <p:cNvPr id="4" name="Slide Number Placeholder 3"/>
          <p:cNvSpPr>
            <a:spLocks noGrp="1"/>
          </p:cNvSpPr>
          <p:nvPr>
            <p:ph type="sldNum" sz="quarter" idx="5"/>
          </p:nvPr>
        </p:nvSpPr>
        <p:spPr/>
        <p:txBody>
          <a:bodyPr/>
          <a:lstStyle/>
          <a:p>
            <a:fld id="{4C898D13-356C-485A-ADD6-1A65AC4FC8BD}" type="slidenum">
              <a:rPr lang="en-US" smtClean="0"/>
              <a:t>20</a:t>
            </a:fld>
            <a:endParaRPr lang="en-US"/>
          </a:p>
        </p:txBody>
      </p:sp>
    </p:spTree>
    <p:extLst>
      <p:ext uri="{BB962C8B-B14F-4D97-AF65-F5344CB8AC3E}">
        <p14:creationId xmlns:p14="http://schemas.microsoft.com/office/powerpoint/2010/main" val="345406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dirty="0">
                <a:solidFill>
                  <a:srgbClr val="D1D5DB"/>
                </a:solidFill>
                <a:effectLst/>
                <a:latin typeface="-apple-system"/>
              </a:rPr>
              <a:t>L'architecture élastique, le concept "</a:t>
            </a:r>
            <a:r>
              <a:rPr lang="fr-FR" b="0" i="0" dirty="0" err="1">
                <a:solidFill>
                  <a:srgbClr val="D1D5DB"/>
                </a:solidFill>
                <a:effectLst/>
                <a:latin typeface="-apple-system"/>
              </a:rPr>
              <a:t>Cattle</a:t>
            </a:r>
            <a:r>
              <a:rPr lang="fr-FR" b="0" i="0" dirty="0">
                <a:solidFill>
                  <a:srgbClr val="D1D5DB"/>
                </a:solidFill>
                <a:effectLst/>
                <a:latin typeface="-apple-system"/>
              </a:rPr>
              <a:t> versus Pet" et l'infrastructure as code sont tous des termes couramment utilisés dans le domaine de l'informatique et des systèmes distribués. Voici une brève explication de chaque concept :</a:t>
            </a:r>
          </a:p>
          <a:p>
            <a:pPr algn="l">
              <a:buFont typeface="+mj-lt"/>
              <a:buAutoNum type="arabicPeriod"/>
            </a:pPr>
            <a:r>
              <a:rPr lang="fr-FR" b="1" i="0" dirty="0">
                <a:effectLst/>
                <a:latin typeface="var(--nextui-fonts-sans)"/>
              </a:rPr>
              <a:t>Architecture élastique</a:t>
            </a:r>
            <a:r>
              <a:rPr lang="fr-FR" b="0" i="0" dirty="0">
                <a:effectLst/>
                <a:latin typeface="var(--nextui-fonts-sans)"/>
              </a:rPr>
              <a:t> : L'architecture élastique est un modèle d'architecture conçu pour permettre à un système de s'adapter automatiquement à des charges variables. Elle utilise des ressources telles que les serveurs, les bases de données et les applications de manière dynamique, afin de s'ajuster aux fluctuations de la demande. Avec cette approche, le système peut ajouter ou supprimer des ressources en fonction de la charge, assurant ainsi la disponibilité et les performances requises.</a:t>
            </a:r>
          </a:p>
          <a:p>
            <a:pPr algn="l">
              <a:buFont typeface="+mj-lt"/>
              <a:buAutoNum type="arabicPeriod"/>
            </a:pPr>
            <a:r>
              <a:rPr lang="fr-FR" b="1" i="0" dirty="0" err="1">
                <a:effectLst/>
                <a:latin typeface="var(--nextui-fonts-sans)"/>
              </a:rPr>
              <a:t>Cattle</a:t>
            </a:r>
            <a:r>
              <a:rPr lang="fr-FR" b="1" i="0" dirty="0">
                <a:effectLst/>
                <a:latin typeface="var(--nextui-fonts-sans)"/>
              </a:rPr>
              <a:t> versus Pet</a:t>
            </a:r>
            <a:r>
              <a:rPr lang="fr-FR" b="0" i="0" dirty="0">
                <a:effectLst/>
                <a:latin typeface="var(--nextui-fonts-sans)"/>
              </a:rPr>
              <a:t> : Le concept "</a:t>
            </a:r>
            <a:r>
              <a:rPr lang="fr-FR" b="0" i="0" dirty="0" err="1">
                <a:effectLst/>
                <a:latin typeface="var(--nextui-fonts-sans)"/>
              </a:rPr>
              <a:t>Cattle</a:t>
            </a:r>
            <a:r>
              <a:rPr lang="fr-FR" b="0" i="0" dirty="0">
                <a:effectLst/>
                <a:latin typeface="var(--nextui-fonts-sans)"/>
              </a:rPr>
              <a:t> versus Pet" (littéralement "bétail contre animal de compagnie") est une métaphore utilisée pour comparer les serveurs dans une architecture distribuée. Les serveurs "bétail" sont souvent considérés comme remplaçables et jetables. Ils sont conçus pour être gérés de manière uniforme et standardisée, étant donné qu'ils peuvent être remplacés facilement en cas de défaillance ou de besoin de montée en charge. En revanche, les serveurs "animaux de compagnie" sont précieux et coûteux à remplacer, souvent dotés de configurations et de logiciels spécifiques, et nécessitent une maintenance plus intense.</a:t>
            </a:r>
          </a:p>
          <a:p>
            <a:pPr algn="l">
              <a:buFont typeface="+mj-lt"/>
              <a:buAutoNum type="arabicPeriod"/>
            </a:pPr>
            <a:r>
              <a:rPr lang="fr-FR" b="1" i="0" dirty="0">
                <a:effectLst/>
                <a:latin typeface="var(--nextui-fonts-sans)"/>
              </a:rPr>
              <a:t>Infrastructure as Code (</a:t>
            </a:r>
            <a:r>
              <a:rPr lang="fr-FR" b="1" i="0" dirty="0" err="1">
                <a:effectLst/>
                <a:latin typeface="var(--nextui-fonts-sans)"/>
              </a:rPr>
              <a:t>IaC</a:t>
            </a:r>
            <a:r>
              <a:rPr lang="fr-FR" b="1" i="0" dirty="0">
                <a:effectLst/>
                <a:latin typeface="var(--nextui-fonts-sans)"/>
              </a:rPr>
              <a:t>)</a:t>
            </a:r>
            <a:r>
              <a:rPr lang="fr-FR" b="0" i="0" dirty="0">
                <a:effectLst/>
                <a:latin typeface="var(--nextui-fonts-sans)"/>
              </a:rPr>
              <a:t> : L'infrastructure as code est une approche de gestion et de provisionnement de l'infrastructure informatique en utilisant des fichiers de configuration textuels plutôt que des processus manuels. Avec l'</a:t>
            </a:r>
            <a:r>
              <a:rPr lang="fr-FR" b="0" i="0" dirty="0" err="1">
                <a:effectLst/>
                <a:latin typeface="var(--nextui-fonts-sans)"/>
              </a:rPr>
              <a:t>IaC</a:t>
            </a:r>
            <a:r>
              <a:rPr lang="fr-FR" b="0" i="0" dirty="0">
                <a:effectLst/>
                <a:latin typeface="var(--nextui-fonts-sans)"/>
              </a:rPr>
              <a:t>, chaque aspect de l'infrastructure - tels que les serveurs, les réseaux, les bases de données, etc. - est décrit et géré à l'aide de code. Cela permet d'automatiser le déploiement, la configuration et la gestion de l'infrastructure, favorisant ainsi la cohérence, la reproductibilité et la réduction des erreurs humaines.</a:t>
            </a:r>
          </a:p>
          <a:p>
            <a:pPr algn="l"/>
            <a:r>
              <a:rPr lang="fr-FR" b="0" i="0" dirty="0">
                <a:solidFill>
                  <a:srgbClr val="D1D5DB"/>
                </a:solidFill>
                <a:effectLst/>
                <a:latin typeface="-apple-system"/>
              </a:rPr>
              <a:t>Ces concepts sont étroitement liés et souvent utilisés ensemble dans des architectures modernes et évolutives. L'architecture élastique s'appuie sur l'infrastructure as code pour automatiser la mise à l'échelle des ressources, tandis que le concept "</a:t>
            </a:r>
            <a:r>
              <a:rPr lang="fr-FR" b="0" i="0" dirty="0" err="1">
                <a:solidFill>
                  <a:srgbClr val="D1D5DB"/>
                </a:solidFill>
                <a:effectLst/>
                <a:latin typeface="-apple-system"/>
              </a:rPr>
              <a:t>Cattle</a:t>
            </a:r>
            <a:r>
              <a:rPr lang="fr-FR" b="0" i="0" dirty="0">
                <a:solidFill>
                  <a:srgbClr val="D1D5DB"/>
                </a:solidFill>
                <a:effectLst/>
                <a:latin typeface="-apple-system"/>
              </a:rPr>
              <a:t> versus Pet" encourage l'utilisation de serveurs remplaçables et standardisés, ce qui est facilité par l'infrastructure as code. Ensemble, ils contribuent à la mise en place de systèmes plus flexibles, résilients et évolutifs.</a:t>
            </a:r>
          </a:p>
        </p:txBody>
      </p:sp>
      <p:sp>
        <p:nvSpPr>
          <p:cNvPr id="4" name="Slide Number Placeholder 3"/>
          <p:cNvSpPr>
            <a:spLocks noGrp="1"/>
          </p:cNvSpPr>
          <p:nvPr>
            <p:ph type="sldNum" sz="quarter" idx="5"/>
          </p:nvPr>
        </p:nvSpPr>
        <p:spPr/>
        <p:txBody>
          <a:bodyPr/>
          <a:lstStyle/>
          <a:p>
            <a:fld id="{4C898D13-356C-485A-ADD6-1A65AC4FC8BD}" type="slidenum">
              <a:rPr lang="en-US" smtClean="0"/>
              <a:t>21</a:t>
            </a:fld>
            <a:endParaRPr lang="en-US"/>
          </a:p>
        </p:txBody>
      </p:sp>
    </p:spTree>
    <p:extLst>
      <p:ext uri="{BB962C8B-B14F-4D97-AF65-F5344CB8AC3E}">
        <p14:creationId xmlns:p14="http://schemas.microsoft.com/office/powerpoint/2010/main" val="321882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F1CF-E7F0-422A-AFCB-3063F7353C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DDE91B-260E-4371-96E1-7DA004AB6F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A9CFD3-0256-4288-9BF9-5131D4A8F34E}"/>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5" name="Footer Placeholder 4">
            <a:extLst>
              <a:ext uri="{FF2B5EF4-FFF2-40B4-BE49-F238E27FC236}">
                <a16:creationId xmlns:a16="http://schemas.microsoft.com/office/drawing/2014/main" id="{60CACF17-FBA4-4EAE-8CC4-184690CA2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FA26A-BAAF-4893-886E-C6019A2F51A6}"/>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3771954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D23E-7D34-42BB-A2FA-9A8578A29B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9F2737-4FFE-4E95-BDC3-6E4C55B84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9BA63-B207-42A0-BBC4-BC69DCF023A0}"/>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5" name="Footer Placeholder 4">
            <a:extLst>
              <a:ext uri="{FF2B5EF4-FFF2-40B4-BE49-F238E27FC236}">
                <a16:creationId xmlns:a16="http://schemas.microsoft.com/office/drawing/2014/main" id="{D0517029-C84B-4A1E-AF3F-83649C35C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836DF-EC2C-4884-AAD8-B33AC0D5FD9C}"/>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973222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873B6-F551-47DF-914C-4CD067FA67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31DBD3-02B5-4ADC-A076-367FC33C82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3BAD7-0EB7-4C8A-8F23-9633530380DF}"/>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5" name="Footer Placeholder 4">
            <a:extLst>
              <a:ext uri="{FF2B5EF4-FFF2-40B4-BE49-F238E27FC236}">
                <a16:creationId xmlns:a16="http://schemas.microsoft.com/office/drawing/2014/main" id="{ACA8B7F2-0ADE-4469-8586-1E8FED097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9EB5E-C7F2-4202-A74F-B043A6DEE300}"/>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1774315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C1F6-5C0B-4465-A5C8-FFAF0DCC95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522F9-A1D7-437D-9D82-507A4A6BB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18AFBC-5917-4092-BC61-C2C2114D538D}"/>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5" name="Footer Placeholder 4">
            <a:extLst>
              <a:ext uri="{FF2B5EF4-FFF2-40B4-BE49-F238E27FC236}">
                <a16:creationId xmlns:a16="http://schemas.microsoft.com/office/drawing/2014/main" id="{3EF1C231-88ED-4DD5-BD9E-79484EAAD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AE68E-974D-429D-AE69-E836258A7806}"/>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3650612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8235-0686-4DA5-84E3-3035B3BA2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A90F5-7750-4D0C-A0A7-4E26E46DF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50716C-B72B-4575-8317-9B850C5AEFA1}"/>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5" name="Footer Placeholder 4">
            <a:extLst>
              <a:ext uri="{FF2B5EF4-FFF2-40B4-BE49-F238E27FC236}">
                <a16:creationId xmlns:a16="http://schemas.microsoft.com/office/drawing/2014/main" id="{78079A44-B510-4993-BC32-A8EC6F79F6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F7A8E-2F30-4171-9590-534C6BD22A29}"/>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118369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9D54-604D-40AD-A849-1201A52ED0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0F3A62-ACFA-45D8-A1F6-E94132387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61A186-83D9-4E06-9F80-7F8C02EA47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DB1F71-08D7-450F-AC5E-47B296741B3E}"/>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6" name="Footer Placeholder 5">
            <a:extLst>
              <a:ext uri="{FF2B5EF4-FFF2-40B4-BE49-F238E27FC236}">
                <a16:creationId xmlns:a16="http://schemas.microsoft.com/office/drawing/2014/main" id="{1BE3D146-7DB8-40FC-B5E2-E47259D046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751B2-C52D-430D-8B5F-142F9732D0B8}"/>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374755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C69C6-EBBB-4A3F-A411-2C44DAB472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6E6B0C-43D6-4A97-A7CF-FBC0D3FF98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2487E1-26CE-459C-B2D5-7874A7C24E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1A8154-772E-4D09-9206-574C360FDA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D58B5-92E0-4397-9971-B941AED93E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26B596-08A8-4B4B-ADA5-76E6D5CE2542}"/>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8" name="Footer Placeholder 7">
            <a:extLst>
              <a:ext uri="{FF2B5EF4-FFF2-40B4-BE49-F238E27FC236}">
                <a16:creationId xmlns:a16="http://schemas.microsoft.com/office/drawing/2014/main" id="{AC4AA634-F840-46D2-9FA5-561B745F3D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2420-E943-47F9-9B73-C8FDFADAE9B9}"/>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2767006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3EBC-C1FD-44AD-B473-EE58C9D1DE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A4B080-9294-4C5F-9D1F-82F0F327DF22}"/>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4" name="Footer Placeholder 3">
            <a:extLst>
              <a:ext uri="{FF2B5EF4-FFF2-40B4-BE49-F238E27FC236}">
                <a16:creationId xmlns:a16="http://schemas.microsoft.com/office/drawing/2014/main" id="{FC118295-51A5-4CC8-80DD-E2E2FD6A6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AACF2C-6B27-470D-9AFE-8C38965EA0F6}"/>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646942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E7D4AF-0516-4522-BC04-D93882B28D92}"/>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3" name="Footer Placeholder 2">
            <a:extLst>
              <a:ext uri="{FF2B5EF4-FFF2-40B4-BE49-F238E27FC236}">
                <a16:creationId xmlns:a16="http://schemas.microsoft.com/office/drawing/2014/main" id="{26C0A9B6-A719-463F-88C7-6FE549C253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173AF5-278C-40CC-B53E-1E135B2EFF16}"/>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4109687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C72E-D460-4735-91D8-EC2E5E6096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F759B-A67A-4685-8853-18AE77D906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3FE3D2-40CE-4744-971E-0B35CAC66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387BA-4EBB-477B-9B4F-66D8D2990E4D}"/>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6" name="Footer Placeholder 5">
            <a:extLst>
              <a:ext uri="{FF2B5EF4-FFF2-40B4-BE49-F238E27FC236}">
                <a16:creationId xmlns:a16="http://schemas.microsoft.com/office/drawing/2014/main" id="{2E7DB4E3-4AEE-48E9-8820-87C8BD853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4F8F15-31BE-497E-A49A-5D1B9B9F9347}"/>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2835880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1CF2-C138-4786-A670-A8301CF03D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1A74BF-5B94-4560-A5BB-4CB18F2A3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8FBB6E-D729-43EF-9C82-011FA97E3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181894-6912-4CD7-8820-4F4E3EFE233A}"/>
              </a:ext>
            </a:extLst>
          </p:cNvPr>
          <p:cNvSpPr>
            <a:spLocks noGrp="1"/>
          </p:cNvSpPr>
          <p:nvPr>
            <p:ph type="dt" sz="half" idx="10"/>
          </p:nvPr>
        </p:nvSpPr>
        <p:spPr/>
        <p:txBody>
          <a:bodyPr/>
          <a:lstStyle/>
          <a:p>
            <a:fld id="{27906C1F-8376-463E-B03D-38C3E9D6B438}" type="datetimeFigureOut">
              <a:rPr lang="en-US" smtClean="0"/>
              <a:t>12/3/2023</a:t>
            </a:fld>
            <a:endParaRPr lang="en-US"/>
          </a:p>
        </p:txBody>
      </p:sp>
      <p:sp>
        <p:nvSpPr>
          <p:cNvPr id="6" name="Footer Placeholder 5">
            <a:extLst>
              <a:ext uri="{FF2B5EF4-FFF2-40B4-BE49-F238E27FC236}">
                <a16:creationId xmlns:a16="http://schemas.microsoft.com/office/drawing/2014/main" id="{9A5423B7-5707-4565-9B9E-EAB1BA63DF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8539B-100B-4834-819B-4084FAD3A7F1}"/>
              </a:ext>
            </a:extLst>
          </p:cNvPr>
          <p:cNvSpPr>
            <a:spLocks noGrp="1"/>
          </p:cNvSpPr>
          <p:nvPr>
            <p:ph type="sldNum" sz="quarter" idx="12"/>
          </p:nvPr>
        </p:nvSpPr>
        <p:spPr/>
        <p:txBody>
          <a:bodyPr/>
          <a:lstStyle/>
          <a:p>
            <a:fld id="{53E01AB0-8393-4784-BB85-65E5DAEE51DC}" type="slidenum">
              <a:rPr lang="en-US" smtClean="0"/>
              <a:t>‹#›</a:t>
            </a:fld>
            <a:endParaRPr lang="en-US"/>
          </a:p>
        </p:txBody>
      </p:sp>
    </p:spTree>
    <p:extLst>
      <p:ext uri="{BB962C8B-B14F-4D97-AF65-F5344CB8AC3E}">
        <p14:creationId xmlns:p14="http://schemas.microsoft.com/office/powerpoint/2010/main" val="1973768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DCFBC4-F1BF-442A-B3FB-316EBF90E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357733-3ADF-4788-8FE2-498F9B7D69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98AAF-DA37-458E-BA95-ED3043E5A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06C1F-8376-463E-B03D-38C3E9D6B438}" type="datetimeFigureOut">
              <a:rPr lang="en-US" smtClean="0"/>
              <a:t>12/3/2023</a:t>
            </a:fld>
            <a:endParaRPr lang="en-US"/>
          </a:p>
        </p:txBody>
      </p:sp>
      <p:sp>
        <p:nvSpPr>
          <p:cNvPr id="5" name="Footer Placeholder 4">
            <a:extLst>
              <a:ext uri="{FF2B5EF4-FFF2-40B4-BE49-F238E27FC236}">
                <a16:creationId xmlns:a16="http://schemas.microsoft.com/office/drawing/2014/main" id="{034A0E85-D00E-4295-9E1D-E94598EF87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0D34C7-F225-4CBC-A712-D7F09D1EE0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E01AB0-8393-4784-BB85-65E5DAEE51DC}" type="slidenum">
              <a:rPr lang="en-US" smtClean="0"/>
              <a:t>‹#›</a:t>
            </a:fld>
            <a:endParaRPr lang="en-US"/>
          </a:p>
        </p:txBody>
      </p:sp>
    </p:spTree>
    <p:extLst>
      <p:ext uri="{BB962C8B-B14F-4D97-AF65-F5344CB8AC3E}">
        <p14:creationId xmlns:p14="http://schemas.microsoft.com/office/powerpoint/2010/main" val="2471878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diranetafen/static-website-exampl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4.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diranetafen/static-website-example.gi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hyperlink" Target="https://hub.docker.com/_/odoo"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dockersamples/example-voting-app.git"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diranetafen/student-lis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2" name="Rectangle 1061">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C78195C-D0F1-5013-A28A-8E230F21079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13245" r="-1" b="14604"/>
          <a:stretch/>
        </p:blipFill>
        <p:spPr>
          <a:xfrm>
            <a:off x="4547937" y="-5"/>
            <a:ext cx="7644062" cy="3681406"/>
          </a:xfrm>
          <a:prstGeom prst="rect">
            <a:avLst/>
          </a:prstGeom>
        </p:spPr>
      </p:pic>
      <p:pic>
        <p:nvPicPr>
          <p:cNvPr id="1026" name="Picture 2" descr="Ib Cegos Puteaux - Formation professionnelle (adresse)">
            <a:extLst>
              <a:ext uri="{FF2B5EF4-FFF2-40B4-BE49-F238E27FC236}">
                <a16:creationId xmlns:a16="http://schemas.microsoft.com/office/drawing/2014/main" id="{B54050C8-A9AE-40EE-10DB-845364724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048" r="-1" b="36395"/>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1064" name="Rectangle 106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D7B58-4492-4B61-8DDE-DA3B2DE0FE75}"/>
              </a:ext>
            </a:extLst>
          </p:cNvPr>
          <p:cNvSpPr>
            <a:spLocks noGrp="1"/>
          </p:cNvSpPr>
          <p:nvPr>
            <p:ph type="ctrTitle"/>
          </p:nvPr>
        </p:nvSpPr>
        <p:spPr>
          <a:xfrm>
            <a:off x="838200" y="1115219"/>
            <a:ext cx="5395912" cy="2387600"/>
          </a:xfrm>
        </p:spPr>
        <p:txBody>
          <a:bodyPr>
            <a:normAutofit/>
          </a:bodyPr>
          <a:lstStyle/>
          <a:p>
            <a:pPr algn="l"/>
            <a:r>
              <a:rPr lang="fr-FR" sz="5000">
                <a:solidFill>
                  <a:schemeClr val="bg1"/>
                </a:solidFill>
              </a:rPr>
              <a:t>Introduction aux micro-services &amp; Cloud Natives</a:t>
            </a:r>
            <a:endParaRPr lang="en-US" sz="5000">
              <a:solidFill>
                <a:schemeClr val="bg1"/>
              </a:solidFill>
            </a:endParaRPr>
          </a:p>
        </p:txBody>
      </p:sp>
      <p:cxnSp>
        <p:nvCxnSpPr>
          <p:cNvPr id="1066" name="Straight Connector 106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2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Presentation des Concepts(6/8):</a:t>
            </a:r>
            <a:br>
              <a:rPr lang="en-US" sz="6600" dirty="0"/>
            </a:br>
            <a:r>
              <a:rPr lang="en-US" sz="6600" dirty="0"/>
              <a:t>Application Cloud Native</a:t>
            </a:r>
          </a:p>
        </p:txBody>
      </p:sp>
      <p:sp>
        <p:nvSpPr>
          <p:cNvPr id="2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Cloud-native software development methodologies and technologies">
            <a:extLst>
              <a:ext uri="{FF2B5EF4-FFF2-40B4-BE49-F238E27FC236}">
                <a16:creationId xmlns:a16="http://schemas.microsoft.com/office/drawing/2014/main" id="{C512AE96-5EB5-2312-16C3-D3D54B3F81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507" y="2642616"/>
            <a:ext cx="5025482" cy="36057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AD8BD5-F373-B3E9-83B2-7C19F339A0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768201"/>
            <a:ext cx="5614416" cy="335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777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457201"/>
            <a:ext cx="10909640" cy="1832654"/>
          </a:xfrm>
        </p:spPr>
        <p:txBody>
          <a:bodyPr vert="horz" lIns="91440" tIns="45720" rIns="91440" bIns="45720" rtlCol="0" anchor="b">
            <a:normAutofit fontScale="90000"/>
          </a:bodyPr>
          <a:lstStyle/>
          <a:p>
            <a:pPr algn="ctr"/>
            <a:r>
              <a:rPr lang="en-US" sz="6600" dirty="0"/>
              <a:t>Presentation des Concepts(7/8):</a:t>
            </a:r>
            <a:br>
              <a:rPr lang="en-US" sz="6600" dirty="0"/>
            </a:br>
            <a:r>
              <a:rPr lang="en-US" sz="6600" dirty="0"/>
              <a:t>Cattle VS Pet</a:t>
            </a:r>
            <a:endParaRPr lang="en-US" sz="6600" kern="1200" dirty="0">
              <a:solidFill>
                <a:schemeClr val="tx1"/>
              </a:solidFill>
              <a:latin typeface="+mj-lt"/>
              <a:ea typeface="+mj-ea"/>
              <a:cs typeface="+mj-cs"/>
            </a:endParaRPr>
          </a:p>
        </p:txBody>
      </p:sp>
      <p:sp>
        <p:nvSpPr>
          <p:cNvPr id="40"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evOps Concepts: Pets vs. Cattle - IOD - The Content Engineers">
            <a:extLst>
              <a:ext uri="{FF2B5EF4-FFF2-40B4-BE49-F238E27FC236}">
                <a16:creationId xmlns:a16="http://schemas.microsoft.com/office/drawing/2014/main" id="{655FA551-2CC7-B5F2-189F-8C760C39A5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3497" y="2891301"/>
            <a:ext cx="9625779" cy="343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544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6600" kern="1200" dirty="0">
                <a:solidFill>
                  <a:schemeClr val="tx1"/>
                </a:solidFill>
                <a:latin typeface="+mj-lt"/>
                <a:ea typeface="+mj-ea"/>
                <a:cs typeface="+mj-cs"/>
              </a:rPr>
              <a:t>Presentation </a:t>
            </a:r>
            <a:r>
              <a:rPr lang="en-US" sz="6600" kern="1200">
                <a:solidFill>
                  <a:schemeClr val="tx1"/>
                </a:solidFill>
                <a:latin typeface="+mj-lt"/>
                <a:ea typeface="+mj-ea"/>
                <a:cs typeface="+mj-cs"/>
              </a:rPr>
              <a:t>des concepts(8/8):</a:t>
            </a:r>
            <a:br>
              <a:rPr lang="en-US" sz="6600" kern="1200" dirty="0">
                <a:solidFill>
                  <a:schemeClr val="tx1"/>
                </a:solidFill>
                <a:latin typeface="+mj-lt"/>
                <a:ea typeface="+mj-ea"/>
                <a:cs typeface="+mj-cs"/>
              </a:rPr>
            </a:br>
            <a:r>
              <a:rPr lang="en-US" sz="6600" kern="1200" dirty="0">
                <a:solidFill>
                  <a:schemeClr val="tx1"/>
                </a:solidFill>
                <a:latin typeface="+mj-lt"/>
                <a:ea typeface="+mj-ea"/>
                <a:cs typeface="+mj-cs"/>
              </a:rPr>
              <a:t>IAC Tools</a:t>
            </a:r>
          </a:p>
        </p:txBody>
      </p:sp>
      <p:sp>
        <p:nvSpPr>
          <p:cNvPr id="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ject 4">
            <a:extLst>
              <a:ext uri="{FF2B5EF4-FFF2-40B4-BE49-F238E27FC236}">
                <a16:creationId xmlns:a16="http://schemas.microsoft.com/office/drawing/2014/main" id="{3E938C4B-72EC-C345-2040-5A78ADAD41E0}"/>
              </a:ext>
            </a:extLst>
          </p:cNvPr>
          <p:cNvPicPr/>
          <p:nvPr/>
        </p:nvPicPr>
        <p:blipFill>
          <a:blip r:embed="rId2" cstate="print"/>
          <a:stretch>
            <a:fillRect/>
          </a:stretch>
        </p:blipFill>
        <p:spPr>
          <a:xfrm>
            <a:off x="990759" y="2426922"/>
            <a:ext cx="10205884" cy="3586353"/>
          </a:xfrm>
          <a:prstGeom prst="rect">
            <a:avLst/>
          </a:prstGeom>
        </p:spPr>
      </p:pic>
    </p:spTree>
    <p:extLst>
      <p:ext uri="{BB962C8B-B14F-4D97-AF65-F5344CB8AC3E}">
        <p14:creationId xmlns:p14="http://schemas.microsoft.com/office/powerpoint/2010/main" val="3358775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150827220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9878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838200" y="585216"/>
            <a:ext cx="10515600" cy="1325563"/>
          </a:xfrm>
        </p:spPr>
        <p:txBody>
          <a:bodyPr>
            <a:normAutofit/>
          </a:bodyPr>
          <a:lstStyle/>
          <a:p>
            <a:r>
              <a:rPr lang="fr-FR">
                <a:solidFill>
                  <a:schemeClr val="bg1"/>
                </a:solidFill>
              </a:rPr>
              <a:t>Introduction à la conteneurisation</a:t>
            </a:r>
            <a:endParaRPr lang="en-US">
              <a:solidFill>
                <a:schemeClr val="bg1"/>
              </a:solidFill>
            </a:endParaRPr>
          </a:p>
        </p:txBody>
      </p:sp>
      <p:pic>
        <p:nvPicPr>
          <p:cNvPr id="5" name="Content Placeholder 4" descr="A close up of a logo&#10;&#10;Description automatically generated">
            <a:extLst>
              <a:ext uri="{FF2B5EF4-FFF2-40B4-BE49-F238E27FC236}">
                <a16:creationId xmlns:a16="http://schemas.microsoft.com/office/drawing/2014/main" id="{F405E867-8503-45D0-9492-875AE2372176}"/>
              </a:ext>
            </a:extLst>
          </p:cNvPr>
          <p:cNvPicPr>
            <a:picLocks noChangeAspect="1"/>
          </p:cNvPicPr>
          <p:nvPr/>
        </p:nvPicPr>
        <p:blipFill rotWithShape="1">
          <a:blip r:embed="rId2">
            <a:extLst>
              <a:ext uri="{28A0092B-C50C-407E-A947-70E740481C1C}">
                <a14:useLocalDpi xmlns:a14="http://schemas.microsoft.com/office/drawing/2010/main" val="0"/>
              </a:ext>
            </a:extLst>
          </a:blip>
          <a:srcRect r="3" b="1360"/>
          <a:stretch/>
        </p:blipFill>
        <p:spPr>
          <a:xfrm>
            <a:off x="841248" y="2516777"/>
            <a:ext cx="6236208" cy="3660185"/>
          </a:xfrm>
          <a:prstGeom prst="rect">
            <a:avLst/>
          </a:prstGeom>
        </p:spPr>
      </p:pic>
      <p:sp>
        <p:nvSpPr>
          <p:cNvPr id="9" name="Content Placeholder 8">
            <a:extLst>
              <a:ext uri="{FF2B5EF4-FFF2-40B4-BE49-F238E27FC236}">
                <a16:creationId xmlns:a16="http://schemas.microsoft.com/office/drawing/2014/main" id="{6470443C-8454-4187-9EEE-2D97075D419B}"/>
              </a:ext>
            </a:extLst>
          </p:cNvPr>
          <p:cNvSpPr>
            <a:spLocks noGrp="1"/>
          </p:cNvSpPr>
          <p:nvPr>
            <p:ph idx="1"/>
          </p:nvPr>
        </p:nvSpPr>
        <p:spPr>
          <a:xfrm>
            <a:off x="7546848" y="2516777"/>
            <a:ext cx="3803904" cy="3660185"/>
          </a:xfrm>
        </p:spPr>
        <p:txBody>
          <a:bodyPr anchor="ctr">
            <a:normAutofit/>
          </a:bodyPr>
          <a:lstStyle/>
          <a:p>
            <a:r>
              <a:rPr lang="fr-FR" sz="2200" dirty="0"/>
              <a:t>Agilité</a:t>
            </a:r>
          </a:p>
          <a:p>
            <a:r>
              <a:rPr lang="fr-FR" sz="2200" dirty="0"/>
              <a:t>Flexibilité</a:t>
            </a:r>
          </a:p>
          <a:p>
            <a:r>
              <a:rPr lang="fr-FR" sz="2200" dirty="0"/>
              <a:t>Résilience</a:t>
            </a:r>
            <a:endParaRPr lang="en-US" sz="2200" dirty="0"/>
          </a:p>
          <a:p>
            <a:r>
              <a:rPr lang="en-US" sz="2200" dirty="0" err="1"/>
              <a:t>Scalabilité</a:t>
            </a:r>
            <a:endParaRPr lang="fr-FR" sz="2200" dirty="0"/>
          </a:p>
        </p:txBody>
      </p:sp>
    </p:spTree>
    <p:extLst>
      <p:ext uri="{BB962C8B-B14F-4D97-AF65-F5344CB8AC3E}">
        <p14:creationId xmlns:p14="http://schemas.microsoft.com/office/powerpoint/2010/main" val="3410733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Cycle de vie des applications (1/2)</a:t>
            </a:r>
            <a:endParaRPr lang="en-US" sz="3200" kern="1200" dirty="0">
              <a:solidFill>
                <a:schemeClr val="bg1"/>
              </a:solidFill>
              <a:latin typeface="+mj-lt"/>
              <a:ea typeface="+mj-ea"/>
              <a:cs typeface="+mj-cs"/>
            </a:endParaRPr>
          </a:p>
        </p:txBody>
      </p:sp>
      <p:pic>
        <p:nvPicPr>
          <p:cNvPr id="6" name="Picture 5" descr="A picture containing diagram, plan, sketch, pattern&#10;&#10;Description automatically generated">
            <a:extLst>
              <a:ext uri="{FF2B5EF4-FFF2-40B4-BE49-F238E27FC236}">
                <a16:creationId xmlns:a16="http://schemas.microsoft.com/office/drawing/2014/main" id="{5A07FD50-019F-6A94-AB4C-1FCA9EB4F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458" y="1675227"/>
            <a:ext cx="7743083" cy="4394199"/>
          </a:xfrm>
          <a:prstGeom prst="rect">
            <a:avLst/>
          </a:prstGeom>
        </p:spPr>
      </p:pic>
    </p:spTree>
    <p:extLst>
      <p:ext uri="{BB962C8B-B14F-4D97-AF65-F5344CB8AC3E}">
        <p14:creationId xmlns:p14="http://schemas.microsoft.com/office/powerpoint/2010/main" val="3036370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Cycle de vie des applications (2/2)</a:t>
            </a:r>
          </a:p>
        </p:txBody>
      </p:sp>
      <p:pic>
        <p:nvPicPr>
          <p:cNvPr id="4" name="Picture 3" descr="A picture containing diagram, plan, technical drawing, design&#10;&#10;Description automatically generated">
            <a:extLst>
              <a:ext uri="{FF2B5EF4-FFF2-40B4-BE49-F238E27FC236}">
                <a16:creationId xmlns:a16="http://schemas.microsoft.com/office/drawing/2014/main" id="{64B09366-D65A-DE5E-8C4A-AFB78CF7E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922" y="643466"/>
            <a:ext cx="6187487" cy="5568739"/>
          </a:xfrm>
          <a:prstGeom prst="rect">
            <a:avLst/>
          </a:prstGeom>
        </p:spPr>
      </p:pic>
    </p:spTree>
    <p:extLst>
      <p:ext uri="{BB962C8B-B14F-4D97-AF65-F5344CB8AC3E}">
        <p14:creationId xmlns:p14="http://schemas.microsoft.com/office/powerpoint/2010/main" val="94130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E563A-7FA6-0870-F678-1C0EAAB8092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i="0" kern="1200" dirty="0">
                <a:solidFill>
                  <a:srgbClr val="FFFFFF"/>
                </a:solidFill>
                <a:effectLst/>
                <a:latin typeface="+mj-lt"/>
                <a:ea typeface="+mj-ea"/>
                <a:cs typeface="+mj-cs"/>
              </a:rPr>
              <a:t>12 Factor app</a:t>
            </a:r>
            <a:endParaRPr lang="en-US" sz="3600" kern="1200" dirty="0">
              <a:solidFill>
                <a:srgbClr val="FFFFFF"/>
              </a:solidFill>
              <a:latin typeface="+mj-lt"/>
              <a:ea typeface="+mj-ea"/>
              <a:cs typeface="+mj-cs"/>
            </a:endParaRPr>
          </a:p>
        </p:txBody>
      </p:sp>
      <p:pic>
        <p:nvPicPr>
          <p:cNvPr id="1026" name="Picture 2" descr="The 12-factor app : sont-ils toujours d'actualité ? - SoftFluent">
            <a:extLst>
              <a:ext uri="{FF2B5EF4-FFF2-40B4-BE49-F238E27FC236}">
                <a16:creationId xmlns:a16="http://schemas.microsoft.com/office/drawing/2014/main" id="{E879B7B8-22D5-BAD8-4131-2FDD49DDFE0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7316" y="1690631"/>
            <a:ext cx="6780700" cy="347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048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D260B4-8EF6-E04E-BE60-EB5B8E6C421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Cloud Computing</a:t>
            </a:r>
          </a:p>
        </p:txBody>
      </p:sp>
      <p:pic>
        <p:nvPicPr>
          <p:cNvPr id="2050" name="Picture 2" descr="Advantages and Disadvantages of Cloud Computing - TechVidvan">
            <a:extLst>
              <a:ext uri="{FF2B5EF4-FFF2-40B4-BE49-F238E27FC236}">
                <a16:creationId xmlns:a16="http://schemas.microsoft.com/office/drawing/2014/main" id="{C64D3A70-DA40-38A5-7D5F-D6F9099D23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91023" y="1675227"/>
            <a:ext cx="840995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06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dirty="0" err="1"/>
              <a:t>Pourquoi</a:t>
            </a:r>
            <a:r>
              <a:rPr lang="en-US" sz="6600" dirty="0"/>
              <a:t> la </a:t>
            </a:r>
            <a:r>
              <a:rPr lang="en-US" sz="6600" dirty="0" err="1"/>
              <a:t>conteneurisation</a:t>
            </a:r>
            <a:r>
              <a:rPr lang="en-US" sz="6600" dirty="0"/>
              <a:t>?</a:t>
            </a:r>
            <a:endParaRPr lang="en-US" sz="6600" kern="1200" dirty="0">
              <a:solidFill>
                <a:schemeClr val="tx1"/>
              </a:solidFill>
              <a:latin typeface="+mj-lt"/>
              <a:ea typeface="+mj-ea"/>
              <a:cs typeface="+mj-cs"/>
            </a:endParaRPr>
          </a:p>
        </p:txBody>
      </p:sp>
      <p:sp>
        <p:nvSpPr>
          <p:cNvPr id="40"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62">
            <a:extLst>
              <a:ext uri="{FF2B5EF4-FFF2-40B4-BE49-F238E27FC236}">
                <a16:creationId xmlns:a16="http://schemas.microsoft.com/office/drawing/2014/main" id="{ED14EDB4-730D-1DD4-7DF7-F378C6D9B544}"/>
              </a:ext>
            </a:extLst>
          </p:cNvPr>
          <p:cNvPicPr>
            <a:picLocks noChangeAspect="1"/>
          </p:cNvPicPr>
          <p:nvPr/>
        </p:nvPicPr>
        <p:blipFill>
          <a:blip r:embed="rId3"/>
          <a:stretch>
            <a:fillRect/>
          </a:stretch>
        </p:blipFill>
        <p:spPr>
          <a:xfrm>
            <a:off x="652577" y="3017669"/>
            <a:ext cx="4879292" cy="3612365"/>
          </a:xfrm>
          <a:prstGeom prst="rect">
            <a:avLst/>
          </a:prstGeom>
        </p:spPr>
      </p:pic>
      <p:pic>
        <p:nvPicPr>
          <p:cNvPr id="5" name="Image 66">
            <a:extLst>
              <a:ext uri="{FF2B5EF4-FFF2-40B4-BE49-F238E27FC236}">
                <a16:creationId xmlns:a16="http://schemas.microsoft.com/office/drawing/2014/main" id="{E8902F4F-5810-39BF-6EBC-3A612FA06E75}"/>
              </a:ext>
            </a:extLst>
          </p:cNvPr>
          <p:cNvPicPr>
            <a:picLocks noChangeAspect="1"/>
          </p:cNvPicPr>
          <p:nvPr/>
        </p:nvPicPr>
        <p:blipFill>
          <a:blip r:embed="rId4"/>
          <a:stretch>
            <a:fillRect/>
          </a:stretch>
        </p:blipFill>
        <p:spPr>
          <a:xfrm>
            <a:off x="6810054" y="3017668"/>
            <a:ext cx="4682430" cy="3612366"/>
          </a:xfrm>
          <a:prstGeom prst="rect">
            <a:avLst/>
          </a:prstGeom>
        </p:spPr>
      </p:pic>
    </p:spTree>
    <p:extLst>
      <p:ext uri="{BB962C8B-B14F-4D97-AF65-F5344CB8AC3E}">
        <p14:creationId xmlns:p14="http://schemas.microsoft.com/office/powerpoint/2010/main" val="379858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41382819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408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dirty="0" err="1"/>
              <a:t>Qu’est</a:t>
            </a:r>
            <a:r>
              <a:rPr lang="en-US" sz="6600" dirty="0"/>
              <a:t> </a:t>
            </a:r>
            <a:r>
              <a:rPr lang="en-US" sz="6600" dirty="0" err="1"/>
              <a:t>ce</a:t>
            </a:r>
            <a:r>
              <a:rPr lang="en-US" sz="6600" dirty="0"/>
              <a:t> </a:t>
            </a:r>
            <a:r>
              <a:rPr lang="en-US" sz="6600" dirty="0" err="1"/>
              <a:t>qu’un</a:t>
            </a:r>
            <a:r>
              <a:rPr lang="en-US" sz="6600" dirty="0"/>
              <a:t> Container?</a:t>
            </a:r>
            <a:endParaRPr lang="en-US" sz="6600" kern="1200" dirty="0">
              <a:solidFill>
                <a:schemeClr val="tx1"/>
              </a:solidFill>
              <a:latin typeface="+mj-lt"/>
              <a:ea typeface="+mj-ea"/>
              <a:cs typeface="+mj-cs"/>
            </a:endParaRPr>
          </a:p>
        </p:txBody>
      </p:sp>
      <p:sp>
        <p:nvSpPr>
          <p:cNvPr id="40"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26">
            <a:extLst>
              <a:ext uri="{FF2B5EF4-FFF2-40B4-BE49-F238E27FC236}">
                <a16:creationId xmlns:a16="http://schemas.microsoft.com/office/drawing/2014/main" id="{61324781-7B09-7802-0191-E02640009046}"/>
              </a:ext>
            </a:extLst>
          </p:cNvPr>
          <p:cNvPicPr/>
          <p:nvPr/>
        </p:nvPicPr>
        <p:blipFill>
          <a:blip r:embed="rId3"/>
          <a:stretch>
            <a:fillRect/>
          </a:stretch>
        </p:blipFill>
        <p:spPr>
          <a:xfrm>
            <a:off x="2683788" y="2619768"/>
            <a:ext cx="976630" cy="923925"/>
          </a:xfrm>
          <a:prstGeom prst="rect">
            <a:avLst/>
          </a:prstGeom>
        </p:spPr>
      </p:pic>
      <p:pic>
        <p:nvPicPr>
          <p:cNvPr id="6" name="Picture 428">
            <a:extLst>
              <a:ext uri="{FF2B5EF4-FFF2-40B4-BE49-F238E27FC236}">
                <a16:creationId xmlns:a16="http://schemas.microsoft.com/office/drawing/2014/main" id="{D7BC1700-C611-D7EB-6CEF-20BBEEC681FA}"/>
              </a:ext>
            </a:extLst>
          </p:cNvPr>
          <p:cNvPicPr/>
          <p:nvPr/>
        </p:nvPicPr>
        <p:blipFill>
          <a:blip r:embed="rId3"/>
          <a:stretch>
            <a:fillRect/>
          </a:stretch>
        </p:blipFill>
        <p:spPr>
          <a:xfrm>
            <a:off x="5498631" y="2619768"/>
            <a:ext cx="976630" cy="923925"/>
          </a:xfrm>
          <a:prstGeom prst="rect">
            <a:avLst/>
          </a:prstGeom>
        </p:spPr>
      </p:pic>
      <p:pic>
        <p:nvPicPr>
          <p:cNvPr id="7" name="Picture 430">
            <a:extLst>
              <a:ext uri="{FF2B5EF4-FFF2-40B4-BE49-F238E27FC236}">
                <a16:creationId xmlns:a16="http://schemas.microsoft.com/office/drawing/2014/main" id="{4C9A8F1E-8356-EE37-CB18-A5D530C849EC}"/>
              </a:ext>
            </a:extLst>
          </p:cNvPr>
          <p:cNvPicPr/>
          <p:nvPr/>
        </p:nvPicPr>
        <p:blipFill>
          <a:blip r:embed="rId3"/>
          <a:stretch>
            <a:fillRect/>
          </a:stretch>
        </p:blipFill>
        <p:spPr>
          <a:xfrm>
            <a:off x="8531582" y="2584167"/>
            <a:ext cx="976630" cy="923925"/>
          </a:xfrm>
          <a:prstGeom prst="rect">
            <a:avLst/>
          </a:prstGeom>
        </p:spPr>
      </p:pic>
      <p:sp>
        <p:nvSpPr>
          <p:cNvPr id="8" name="Shape 53801">
            <a:extLst>
              <a:ext uri="{FF2B5EF4-FFF2-40B4-BE49-F238E27FC236}">
                <a16:creationId xmlns:a16="http://schemas.microsoft.com/office/drawing/2014/main" id="{6D1C4999-7CC6-5AD4-44EE-9A83BF0DFD69}"/>
              </a:ext>
            </a:extLst>
          </p:cNvPr>
          <p:cNvSpPr/>
          <p:nvPr/>
        </p:nvSpPr>
        <p:spPr>
          <a:xfrm>
            <a:off x="2659380" y="4481512"/>
            <a:ext cx="6873240" cy="365125"/>
          </a:xfrm>
          <a:custGeom>
            <a:avLst/>
            <a:gdLst/>
            <a:ahLst/>
            <a:cxnLst/>
            <a:rect l="0" t="0" r="0" b="0"/>
            <a:pathLst>
              <a:path w="6873240" h="365760">
                <a:moveTo>
                  <a:pt x="0" y="0"/>
                </a:moveTo>
                <a:lnTo>
                  <a:pt x="6873240" y="0"/>
                </a:lnTo>
                <a:lnTo>
                  <a:pt x="6873240" y="365760"/>
                </a:lnTo>
                <a:lnTo>
                  <a:pt x="0" y="365760"/>
                </a:lnTo>
                <a:lnTo>
                  <a:pt x="0" y="0"/>
                </a:lnTo>
              </a:path>
            </a:pathLst>
          </a:custGeom>
          <a:solidFill>
            <a:schemeClr val="accent1">
              <a:lumMod val="40000"/>
              <a:lumOff val="60000"/>
            </a:schemeClr>
          </a:solidFill>
          <a:ln w="0" cap="flat">
            <a:miter lim="127000"/>
          </a:ln>
        </p:spPr>
        <p:style>
          <a:lnRef idx="0">
            <a:srgbClr val="000000">
              <a:alpha val="0"/>
            </a:srgbClr>
          </a:lnRef>
          <a:fillRef idx="1">
            <a:srgbClr val="FF9933"/>
          </a:fillRef>
          <a:effectRef idx="0">
            <a:scrgbClr r="0" g="0" b="0"/>
          </a:effectRef>
          <a:fontRef idx="none"/>
        </p:style>
        <p:txBody>
          <a:bodyPr/>
          <a:lstStyle/>
          <a:p>
            <a:pPr algn="just"/>
            <a:r>
              <a:rPr lang="en-US" dirty="0"/>
              <a:t>			      DOCKER</a:t>
            </a:r>
            <a:endParaRPr lang="fr-FR" dirty="0"/>
          </a:p>
        </p:txBody>
      </p:sp>
      <p:sp>
        <p:nvSpPr>
          <p:cNvPr id="9" name="Shape 53802">
            <a:extLst>
              <a:ext uri="{FF2B5EF4-FFF2-40B4-BE49-F238E27FC236}">
                <a16:creationId xmlns:a16="http://schemas.microsoft.com/office/drawing/2014/main" id="{BD36F50A-1083-929A-1B4B-BC1850CF0242}"/>
              </a:ext>
            </a:extLst>
          </p:cNvPr>
          <p:cNvSpPr/>
          <p:nvPr/>
        </p:nvSpPr>
        <p:spPr>
          <a:xfrm>
            <a:off x="2659380" y="4996815"/>
            <a:ext cx="6873240" cy="427990"/>
          </a:xfrm>
          <a:custGeom>
            <a:avLst/>
            <a:gdLst/>
            <a:ahLst/>
            <a:cxnLst/>
            <a:rect l="0" t="0" r="0" b="0"/>
            <a:pathLst>
              <a:path w="6873240" h="428244">
                <a:moveTo>
                  <a:pt x="0" y="0"/>
                </a:moveTo>
                <a:lnTo>
                  <a:pt x="6873240" y="0"/>
                </a:lnTo>
                <a:lnTo>
                  <a:pt x="6873240" y="428244"/>
                </a:lnTo>
                <a:lnTo>
                  <a:pt x="0" y="428244"/>
                </a:lnTo>
                <a:lnTo>
                  <a:pt x="0" y="0"/>
                </a:lnTo>
              </a:path>
            </a:pathLst>
          </a:custGeom>
          <a:solidFill>
            <a:schemeClr val="accent2"/>
          </a:solidFill>
          <a:ln w="0" cap="flat">
            <a:miter lim="127000"/>
          </a:ln>
        </p:spPr>
        <p:style>
          <a:lnRef idx="0">
            <a:srgbClr val="000000">
              <a:alpha val="0"/>
            </a:srgbClr>
          </a:lnRef>
          <a:fillRef idx="1">
            <a:srgbClr val="FF33CC"/>
          </a:fillRef>
          <a:effectRef idx="0">
            <a:scrgbClr r="0" g="0" b="0"/>
          </a:effectRef>
          <a:fontRef idx="none"/>
        </p:style>
        <p:txBody>
          <a:bodyPr/>
          <a:lstStyle/>
          <a:p>
            <a:r>
              <a:rPr lang="en-US" dirty="0"/>
              <a:t>			           OS</a:t>
            </a:r>
            <a:endParaRPr lang="fr-FR" dirty="0"/>
          </a:p>
        </p:txBody>
      </p:sp>
      <p:sp>
        <p:nvSpPr>
          <p:cNvPr id="12" name="TextBox 11">
            <a:extLst>
              <a:ext uri="{FF2B5EF4-FFF2-40B4-BE49-F238E27FC236}">
                <a16:creationId xmlns:a16="http://schemas.microsoft.com/office/drawing/2014/main" id="{8B9C197E-1000-1131-3241-E7F0F4C67F53}"/>
              </a:ext>
            </a:extLst>
          </p:cNvPr>
          <p:cNvSpPr txBox="1"/>
          <p:nvPr/>
        </p:nvSpPr>
        <p:spPr>
          <a:xfrm>
            <a:off x="2659380" y="3577252"/>
            <a:ext cx="1123914" cy="923330"/>
          </a:xfrm>
          <a:prstGeom prst="rect">
            <a:avLst/>
          </a:prstGeom>
          <a:noFill/>
        </p:spPr>
        <p:txBody>
          <a:bodyPr wrap="square" rtlCol="0">
            <a:spAutoFit/>
          </a:bodyPr>
          <a:lstStyle/>
          <a:p>
            <a:r>
              <a:rPr lang="en-US" dirty="0"/>
              <a:t>Processus</a:t>
            </a:r>
          </a:p>
          <a:p>
            <a:r>
              <a:rPr lang="en-US" dirty="0"/>
              <a:t>Reseaux</a:t>
            </a:r>
          </a:p>
          <a:p>
            <a:r>
              <a:rPr lang="en-US" dirty="0"/>
              <a:t>volumes</a:t>
            </a:r>
            <a:endParaRPr lang="fr-FR" dirty="0"/>
          </a:p>
        </p:txBody>
      </p:sp>
      <p:sp>
        <p:nvSpPr>
          <p:cNvPr id="13" name="TextBox 12">
            <a:extLst>
              <a:ext uri="{FF2B5EF4-FFF2-40B4-BE49-F238E27FC236}">
                <a16:creationId xmlns:a16="http://schemas.microsoft.com/office/drawing/2014/main" id="{6240BCC0-BC0B-D9D9-D7EE-F10E4E4A6F96}"/>
              </a:ext>
            </a:extLst>
          </p:cNvPr>
          <p:cNvSpPr txBox="1"/>
          <p:nvPr/>
        </p:nvSpPr>
        <p:spPr>
          <a:xfrm>
            <a:off x="5424989" y="3483093"/>
            <a:ext cx="1123914" cy="923330"/>
          </a:xfrm>
          <a:prstGeom prst="rect">
            <a:avLst/>
          </a:prstGeom>
          <a:noFill/>
        </p:spPr>
        <p:txBody>
          <a:bodyPr wrap="square" rtlCol="0">
            <a:spAutoFit/>
          </a:bodyPr>
          <a:lstStyle/>
          <a:p>
            <a:r>
              <a:rPr lang="en-US" dirty="0"/>
              <a:t>Processus</a:t>
            </a:r>
          </a:p>
          <a:p>
            <a:r>
              <a:rPr lang="en-US" dirty="0"/>
              <a:t>Reseaux</a:t>
            </a:r>
          </a:p>
          <a:p>
            <a:r>
              <a:rPr lang="en-US" dirty="0"/>
              <a:t>volumes</a:t>
            </a:r>
            <a:endParaRPr lang="fr-FR" dirty="0"/>
          </a:p>
        </p:txBody>
      </p:sp>
      <p:sp>
        <p:nvSpPr>
          <p:cNvPr id="14" name="TextBox 13">
            <a:extLst>
              <a:ext uri="{FF2B5EF4-FFF2-40B4-BE49-F238E27FC236}">
                <a16:creationId xmlns:a16="http://schemas.microsoft.com/office/drawing/2014/main" id="{592CBF7B-6BFC-3735-27D1-A10052845E4B}"/>
              </a:ext>
            </a:extLst>
          </p:cNvPr>
          <p:cNvSpPr txBox="1"/>
          <p:nvPr/>
        </p:nvSpPr>
        <p:spPr>
          <a:xfrm>
            <a:off x="8457940" y="3508092"/>
            <a:ext cx="1123914" cy="923330"/>
          </a:xfrm>
          <a:prstGeom prst="rect">
            <a:avLst/>
          </a:prstGeom>
          <a:noFill/>
        </p:spPr>
        <p:txBody>
          <a:bodyPr wrap="square" rtlCol="0">
            <a:spAutoFit/>
          </a:bodyPr>
          <a:lstStyle/>
          <a:p>
            <a:r>
              <a:rPr lang="en-US" dirty="0"/>
              <a:t>Processus</a:t>
            </a:r>
          </a:p>
          <a:p>
            <a:r>
              <a:rPr lang="en-US" dirty="0"/>
              <a:t>Reseaux</a:t>
            </a:r>
          </a:p>
          <a:p>
            <a:r>
              <a:rPr lang="en-US" dirty="0"/>
              <a:t>volumes</a:t>
            </a:r>
            <a:endParaRPr lang="fr-FR" dirty="0"/>
          </a:p>
        </p:txBody>
      </p:sp>
    </p:spTree>
    <p:extLst>
      <p:ext uri="{BB962C8B-B14F-4D97-AF65-F5344CB8AC3E}">
        <p14:creationId xmlns:p14="http://schemas.microsoft.com/office/powerpoint/2010/main" val="363012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Virtual M. VS Containers</a:t>
            </a:r>
          </a:p>
        </p:txBody>
      </p:sp>
      <p:sp>
        <p:nvSpPr>
          <p:cNvPr id="1229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onteneur montrant les différences entre les machines virtuelles et les conteneurs">
            <a:extLst>
              <a:ext uri="{FF2B5EF4-FFF2-40B4-BE49-F238E27FC236}">
                <a16:creationId xmlns:a16="http://schemas.microsoft.com/office/drawing/2014/main" id="{34E24F8B-8074-0C1C-A58F-123C41A4019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34255" y="2633472"/>
            <a:ext cx="10320442"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755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34768614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5432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5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47BEEC-489B-48D8-9246-181729C327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Installation de docker (1/5): Editions</a:t>
            </a:r>
          </a:p>
        </p:txBody>
      </p:sp>
      <p:pic>
        <p:nvPicPr>
          <p:cNvPr id="4" name="Picture 2" descr="RÃ©sultat de recherche d'images pour &quot;docker editions&quot;">
            <a:extLst>
              <a:ext uri="{FF2B5EF4-FFF2-40B4-BE49-F238E27FC236}">
                <a16:creationId xmlns:a16="http://schemas.microsoft.com/office/drawing/2014/main" id="{55D998D6-E835-4E71-924A-0A355249A1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1405625"/>
            <a:ext cx="7188199" cy="404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740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568CC6-B882-4BC4-B86E-FD5DD353C2D3}"/>
              </a:ext>
            </a:extLst>
          </p:cNvPr>
          <p:cNvSpPr>
            <a:spLocks noGrp="1"/>
          </p:cNvSpPr>
          <p:nvPr>
            <p:ph type="title"/>
          </p:nvPr>
        </p:nvSpPr>
        <p:spPr>
          <a:xfrm>
            <a:off x="838200" y="1195697"/>
            <a:ext cx="3200400" cy="4238118"/>
          </a:xfrm>
        </p:spPr>
        <p:txBody>
          <a:bodyPr>
            <a:normAutofit/>
          </a:bodyPr>
          <a:lstStyle/>
          <a:p>
            <a:r>
              <a:rPr lang="fr-FR">
                <a:solidFill>
                  <a:schemeClr val="bg1"/>
                </a:solidFill>
              </a:rPr>
              <a:t>Installation de docker (2/5): machine locale</a:t>
            </a:r>
            <a:endParaRPr lang="en-US">
              <a:solidFill>
                <a:schemeClr val="bg1"/>
              </a:solidFill>
            </a:endParaRPr>
          </a:p>
        </p:txBody>
      </p:sp>
      <p:grpSp>
        <p:nvGrpSpPr>
          <p:cNvPr id="18"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9" name="Freeform: Shape 18">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2" name="Oval 21">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7" name="Freeform: Shape 26">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0" name="Content Placeholder 2">
            <a:extLst>
              <a:ext uri="{FF2B5EF4-FFF2-40B4-BE49-F238E27FC236}">
                <a16:creationId xmlns:a16="http://schemas.microsoft.com/office/drawing/2014/main" id="{9F29F924-BB50-5E64-4CBB-FF02952CD4DA}"/>
              </a:ext>
            </a:extLst>
          </p:cNvPr>
          <p:cNvGraphicFramePr>
            <a:graphicFrameLocks noGrp="1"/>
          </p:cNvGraphicFramePr>
          <p:nvPr>
            <p:ph idx="1"/>
            <p:extLst>
              <p:ext uri="{D42A27DB-BD31-4B8C-83A1-F6EECF244321}">
                <p14:modId xmlns:p14="http://schemas.microsoft.com/office/powerpoint/2010/main" val="72211748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036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43D8C-B647-4FD0-BD8D-09E8F680C6BC}"/>
              </a:ext>
            </a:extLst>
          </p:cNvPr>
          <p:cNvSpPr>
            <a:spLocks noGrp="1"/>
          </p:cNvSpPr>
          <p:nvPr>
            <p:ph type="title"/>
          </p:nvPr>
        </p:nvSpPr>
        <p:spPr>
          <a:xfrm>
            <a:off x="838200" y="365125"/>
            <a:ext cx="10515600" cy="1325563"/>
          </a:xfrm>
        </p:spPr>
        <p:txBody>
          <a:bodyPr>
            <a:normAutofit/>
          </a:bodyPr>
          <a:lstStyle/>
          <a:p>
            <a:r>
              <a:rPr lang="fr-FR" sz="4600">
                <a:solidFill>
                  <a:srgbClr val="FFFFFF"/>
                </a:solidFill>
              </a:rPr>
              <a:t>Installation de docker (3/5): Serveur</a:t>
            </a:r>
            <a:endParaRPr lang="en-US" sz="4600">
              <a:solidFill>
                <a:srgbClr val="FFFFFF"/>
              </a:solidFill>
            </a:endParaRPr>
          </a:p>
        </p:txBody>
      </p:sp>
      <p:sp>
        <p:nvSpPr>
          <p:cNvPr id="3" name="Content Placeholder 2">
            <a:extLst>
              <a:ext uri="{FF2B5EF4-FFF2-40B4-BE49-F238E27FC236}">
                <a16:creationId xmlns:a16="http://schemas.microsoft.com/office/drawing/2014/main" id="{FCD03582-4304-4712-9685-858CDCA5AA35}"/>
              </a:ext>
            </a:extLst>
          </p:cNvPr>
          <p:cNvSpPr>
            <a:spLocks noGrp="1"/>
          </p:cNvSpPr>
          <p:nvPr>
            <p:ph idx="1"/>
          </p:nvPr>
        </p:nvSpPr>
        <p:spPr>
          <a:xfrm>
            <a:off x="838200" y="2438400"/>
            <a:ext cx="10515600" cy="3738562"/>
          </a:xfrm>
        </p:spPr>
        <p:txBody>
          <a:bodyPr>
            <a:normAutofit/>
          </a:bodyPr>
          <a:lstStyle/>
          <a:p>
            <a:r>
              <a:rPr lang="fr-FR" sz="2600"/>
              <a:t>Linux Serveur: Docker for Linux Distribution</a:t>
            </a:r>
          </a:p>
          <a:p>
            <a:r>
              <a:rPr lang="en-US" sz="2600"/>
              <a:t>Windows Serveur:</a:t>
            </a:r>
          </a:p>
          <a:p>
            <a:pPr lvl="1"/>
            <a:r>
              <a:rPr lang="en-US" sz="2600"/>
              <a:t>2016: Docker for Windows</a:t>
            </a:r>
          </a:p>
          <a:p>
            <a:pPr lvl="1"/>
            <a:r>
              <a:rPr lang="en-US" sz="2600"/>
              <a:t>2019: Rôle et Fonctionalité</a:t>
            </a:r>
          </a:p>
          <a:p>
            <a:pPr marL="457200" lvl="1" indent="0">
              <a:buNone/>
            </a:pPr>
            <a:endParaRPr lang="en-US" sz="2600"/>
          </a:p>
        </p:txBody>
      </p:sp>
    </p:spTree>
    <p:extLst>
      <p:ext uri="{BB962C8B-B14F-4D97-AF65-F5344CB8AC3E}">
        <p14:creationId xmlns:p14="http://schemas.microsoft.com/office/powerpoint/2010/main" val="879475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8"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3C4A5A"/>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CC7B4C-5CDE-46AC-B454-C7DE2E4953C8}"/>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900">
                <a:solidFill>
                  <a:srgbClr val="3C4A5A"/>
                </a:solidFill>
              </a:rPr>
              <a:t>Installation de docker (4/5): Docker-machine</a:t>
            </a:r>
          </a:p>
        </p:txBody>
      </p:sp>
      <p:pic>
        <p:nvPicPr>
          <p:cNvPr id="4" name="Picture 2" descr="RÃ©sultat de recherche d'images pour &quot;docker machine&quot;">
            <a:extLst>
              <a:ext uri="{FF2B5EF4-FFF2-40B4-BE49-F238E27FC236}">
                <a16:creationId xmlns:a16="http://schemas.microsoft.com/office/drawing/2014/main" id="{E9689944-15AE-420B-A276-994D42B1FB5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832" r="3444" b="1"/>
          <a:stretch/>
        </p:blipFill>
        <p:spPr bwMode="auto">
          <a:xfrm>
            <a:off x="243840" y="256540"/>
            <a:ext cx="1170432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197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DA46B6-A286-40A1-8CF3-82F8DE3C16D6}"/>
              </a:ext>
            </a:extLst>
          </p:cNvPr>
          <p:cNvSpPr>
            <a:spLocks noGrp="1"/>
          </p:cNvSpPr>
          <p:nvPr>
            <p:ph type="title"/>
          </p:nvPr>
        </p:nvSpPr>
        <p:spPr>
          <a:xfrm>
            <a:off x="838200" y="585216"/>
            <a:ext cx="10515600" cy="1325563"/>
          </a:xfrm>
        </p:spPr>
        <p:txBody>
          <a:bodyPr>
            <a:normAutofit/>
          </a:bodyPr>
          <a:lstStyle/>
          <a:p>
            <a:r>
              <a:rPr lang="fr-FR">
                <a:solidFill>
                  <a:schemeClr val="bg1"/>
                </a:solidFill>
              </a:rPr>
              <a:t>Installation de docker (5/5): Cloud Solutions</a:t>
            </a:r>
            <a:endParaRPr lang="en-US">
              <a:solidFill>
                <a:schemeClr val="bg1"/>
              </a:solidFill>
            </a:endParaRPr>
          </a:p>
        </p:txBody>
      </p:sp>
      <p:pic>
        <p:nvPicPr>
          <p:cNvPr id="5" name="Content Placeholder 4" descr="A close up of a sign&#10;&#10;Description automatically generated">
            <a:extLst>
              <a:ext uri="{FF2B5EF4-FFF2-40B4-BE49-F238E27FC236}">
                <a16:creationId xmlns:a16="http://schemas.microsoft.com/office/drawing/2014/main" id="{92CB3C03-3861-4BB5-8186-356A10AD7E99}"/>
              </a:ext>
            </a:extLst>
          </p:cNvPr>
          <p:cNvPicPr>
            <a:picLocks noChangeAspect="1"/>
          </p:cNvPicPr>
          <p:nvPr/>
        </p:nvPicPr>
        <p:blipFill rotWithShape="1">
          <a:blip r:embed="rId3">
            <a:extLst>
              <a:ext uri="{28A0092B-C50C-407E-A947-70E740481C1C}">
                <a14:useLocalDpi xmlns:a14="http://schemas.microsoft.com/office/drawing/2010/main" val="0"/>
              </a:ext>
            </a:extLst>
          </a:blip>
          <a:srcRect t="6092" r="-3" b="-3"/>
          <a:stretch/>
        </p:blipFill>
        <p:spPr>
          <a:xfrm>
            <a:off x="841248" y="2516777"/>
            <a:ext cx="6236208" cy="3660185"/>
          </a:xfrm>
          <a:prstGeom prst="rect">
            <a:avLst/>
          </a:prstGeom>
        </p:spPr>
      </p:pic>
      <p:sp>
        <p:nvSpPr>
          <p:cNvPr id="9" name="Content Placeholder 8">
            <a:extLst>
              <a:ext uri="{FF2B5EF4-FFF2-40B4-BE49-F238E27FC236}">
                <a16:creationId xmlns:a16="http://schemas.microsoft.com/office/drawing/2014/main" id="{AB2FEB20-AC95-4EC3-84EE-CB4B425B0A35}"/>
              </a:ext>
            </a:extLst>
          </p:cNvPr>
          <p:cNvSpPr>
            <a:spLocks noGrp="1"/>
          </p:cNvSpPr>
          <p:nvPr>
            <p:ph idx="1"/>
          </p:nvPr>
        </p:nvSpPr>
        <p:spPr>
          <a:xfrm>
            <a:off x="7546848" y="2516777"/>
            <a:ext cx="3803904" cy="3660185"/>
          </a:xfrm>
        </p:spPr>
        <p:txBody>
          <a:bodyPr anchor="ctr">
            <a:normAutofit/>
          </a:bodyPr>
          <a:lstStyle/>
          <a:p>
            <a:r>
              <a:rPr lang="fr-FR" sz="2200" dirty="0"/>
              <a:t>ACS</a:t>
            </a:r>
          </a:p>
          <a:p>
            <a:r>
              <a:rPr lang="fr-FR" sz="2200" dirty="0"/>
              <a:t>ECS + </a:t>
            </a:r>
            <a:r>
              <a:rPr lang="fr-FR" sz="2200" dirty="0" err="1"/>
              <a:t>Fargate</a:t>
            </a:r>
            <a:endParaRPr lang="fr-FR" sz="2200" dirty="0"/>
          </a:p>
          <a:p>
            <a:r>
              <a:rPr lang="fr-FR" sz="2200" dirty="0"/>
              <a:t>GCP</a:t>
            </a:r>
          </a:p>
          <a:p>
            <a:r>
              <a:rPr lang="fr-FR" sz="2200" dirty="0"/>
              <a:t>Autres (OVH, Docker Cloud …)</a:t>
            </a:r>
            <a:endParaRPr lang="en-US" sz="2200" dirty="0"/>
          </a:p>
        </p:txBody>
      </p:sp>
    </p:spTree>
    <p:extLst>
      <p:ext uri="{BB962C8B-B14F-4D97-AF65-F5344CB8AC3E}">
        <p14:creationId xmlns:p14="http://schemas.microsoft.com/office/powerpoint/2010/main" val="4230382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256BF-11F4-4102-AF7E-6859FCF5CC73}"/>
              </a:ext>
            </a:extLst>
          </p:cNvPr>
          <p:cNvSpPr>
            <a:spLocks noGrp="1"/>
          </p:cNvSpPr>
          <p:nvPr>
            <p:ph type="title"/>
          </p:nvPr>
        </p:nvSpPr>
        <p:spPr>
          <a:xfrm>
            <a:off x="838200" y="365125"/>
            <a:ext cx="10515600" cy="1325563"/>
          </a:xfrm>
        </p:spPr>
        <p:txBody>
          <a:bodyPr>
            <a:normAutofit/>
          </a:bodyPr>
          <a:lstStyle/>
          <a:p>
            <a:r>
              <a:rPr lang="en-US" sz="4600" dirty="0">
                <a:solidFill>
                  <a:srgbClr val="FFFFFF"/>
                </a:solidFill>
              </a:rPr>
              <a:t>TP-0: </a:t>
            </a:r>
            <a:r>
              <a:rPr lang="en-US" sz="4600" dirty="0" err="1">
                <a:solidFill>
                  <a:srgbClr val="FFFFFF"/>
                </a:solidFill>
              </a:rPr>
              <a:t>Découvrir</a:t>
            </a:r>
            <a:r>
              <a:rPr lang="en-US" sz="4600" dirty="0">
                <a:solidFill>
                  <a:srgbClr val="FFFFFF"/>
                </a:solidFill>
              </a:rPr>
              <a:t> la </a:t>
            </a:r>
            <a:r>
              <a:rPr lang="en-US" sz="4600" dirty="0" err="1">
                <a:solidFill>
                  <a:srgbClr val="FFFFFF"/>
                </a:solidFill>
              </a:rPr>
              <a:t>plateforme</a:t>
            </a:r>
            <a:r>
              <a:rPr lang="en-US" sz="4600" dirty="0">
                <a:solidFill>
                  <a:srgbClr val="FFFFFF"/>
                </a:solidFill>
              </a:rPr>
              <a:t> de TP</a:t>
            </a:r>
            <a:endParaRPr lang="fr-FR" sz="4600" dirty="0">
              <a:solidFill>
                <a:srgbClr val="FFFFFF"/>
              </a:solidFill>
            </a:endParaRPr>
          </a:p>
        </p:txBody>
      </p:sp>
      <p:sp>
        <p:nvSpPr>
          <p:cNvPr id="3" name="Content Placeholder 2">
            <a:extLst>
              <a:ext uri="{FF2B5EF4-FFF2-40B4-BE49-F238E27FC236}">
                <a16:creationId xmlns:a16="http://schemas.microsoft.com/office/drawing/2014/main" id="{C4B2F8D6-8C6D-4E21-B4FB-2607CD9F1328}"/>
              </a:ext>
            </a:extLst>
          </p:cNvPr>
          <p:cNvSpPr>
            <a:spLocks noGrp="1"/>
          </p:cNvSpPr>
          <p:nvPr>
            <p:ph idx="1"/>
          </p:nvPr>
        </p:nvSpPr>
        <p:spPr>
          <a:xfrm>
            <a:off x="838200" y="2438400"/>
            <a:ext cx="10515600" cy="3738562"/>
          </a:xfrm>
        </p:spPr>
        <p:txBody>
          <a:bodyPr>
            <a:normAutofit/>
          </a:bodyPr>
          <a:lstStyle/>
          <a:p>
            <a:r>
              <a:rPr lang="en-US" sz="2400"/>
              <a:t>Accès</a:t>
            </a:r>
          </a:p>
          <a:p>
            <a:r>
              <a:rPr lang="en-US" sz="2400"/>
              <a:t>Labs</a:t>
            </a:r>
          </a:p>
          <a:p>
            <a:r>
              <a:rPr lang="en-US" sz="2400"/>
              <a:t>Durée d’une session</a:t>
            </a:r>
          </a:p>
          <a:p>
            <a:r>
              <a:rPr lang="en-US" sz="2400"/>
              <a:t>Données sensibles</a:t>
            </a:r>
          </a:p>
          <a:p>
            <a:r>
              <a:rPr lang="en-US" sz="2400"/>
              <a:t>Agrandir la fenêtre du terminal</a:t>
            </a:r>
          </a:p>
          <a:p>
            <a:r>
              <a:rPr lang="en-US" sz="2400"/>
              <a:t>Connexion ssh</a:t>
            </a:r>
          </a:p>
          <a:p>
            <a:r>
              <a:rPr lang="en-US" sz="2400"/>
              <a:t>Installation de paquet</a:t>
            </a:r>
          </a:p>
          <a:p>
            <a:r>
              <a:rPr lang="en-US" sz="2400"/>
              <a:t>Ouverture de port</a:t>
            </a:r>
          </a:p>
        </p:txBody>
      </p:sp>
    </p:spTree>
    <p:extLst>
      <p:ext uri="{BB962C8B-B14F-4D97-AF65-F5344CB8AC3E}">
        <p14:creationId xmlns:p14="http://schemas.microsoft.com/office/powerpoint/2010/main" val="2684084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2397AA-A829-4388-A238-D6313D8C9AB6}"/>
              </a:ext>
            </a:extLst>
          </p:cNvPr>
          <p:cNvSpPr>
            <a:spLocks noGrp="1"/>
          </p:cNvSpPr>
          <p:nvPr>
            <p:ph type="title"/>
          </p:nvPr>
        </p:nvSpPr>
        <p:spPr>
          <a:xfrm>
            <a:off x="838200" y="365125"/>
            <a:ext cx="10515600" cy="1325563"/>
          </a:xfrm>
        </p:spPr>
        <p:txBody>
          <a:bodyPr>
            <a:normAutofit/>
          </a:bodyPr>
          <a:lstStyle/>
          <a:p>
            <a:r>
              <a:rPr lang="en-US" sz="4600">
                <a:solidFill>
                  <a:srgbClr val="FFFFFF"/>
                </a:solidFill>
              </a:rPr>
              <a:t>TP-1: Installation et Test de Docker</a:t>
            </a:r>
            <a:endParaRPr lang="fr-FR" sz="4600">
              <a:solidFill>
                <a:srgbClr val="FFFFFF"/>
              </a:solidFill>
            </a:endParaRPr>
          </a:p>
        </p:txBody>
      </p:sp>
      <p:sp>
        <p:nvSpPr>
          <p:cNvPr id="3" name="Content Placeholder 2">
            <a:extLst>
              <a:ext uri="{FF2B5EF4-FFF2-40B4-BE49-F238E27FC236}">
                <a16:creationId xmlns:a16="http://schemas.microsoft.com/office/drawing/2014/main" id="{1969AF0F-D5E3-4A08-9024-19A4EB212AC0}"/>
              </a:ext>
            </a:extLst>
          </p:cNvPr>
          <p:cNvSpPr>
            <a:spLocks noGrp="1"/>
          </p:cNvSpPr>
          <p:nvPr>
            <p:ph idx="1"/>
          </p:nvPr>
        </p:nvSpPr>
        <p:spPr>
          <a:xfrm>
            <a:off x="838200" y="2438400"/>
            <a:ext cx="10515600" cy="3738562"/>
          </a:xfrm>
        </p:spPr>
        <p:txBody>
          <a:bodyPr>
            <a:normAutofit/>
          </a:bodyPr>
          <a:lstStyle/>
          <a:p>
            <a:r>
              <a:rPr lang="en-US" sz="2600"/>
              <a:t>Installation de Docker sur Centos</a:t>
            </a:r>
          </a:p>
          <a:p>
            <a:r>
              <a:rPr lang="en-US" sz="2600"/>
              <a:t>Tâche de post installation</a:t>
            </a:r>
          </a:p>
          <a:p>
            <a:r>
              <a:rPr lang="en-US" sz="2600"/>
              <a:t>Vérification de l’installation</a:t>
            </a:r>
          </a:p>
          <a:p>
            <a:r>
              <a:rPr lang="en-US" sz="2600"/>
              <a:t>Utiliser la documentation Docker afin d’être à jour</a:t>
            </a:r>
          </a:p>
          <a:p>
            <a:r>
              <a:rPr lang="en-US" sz="2600"/>
              <a:t>Lancement de votre premier conteneur (nginx)</a:t>
            </a:r>
          </a:p>
          <a:p>
            <a:r>
              <a:rPr lang="en-US" sz="2600"/>
              <a:t>Réaliser la même tâche sur la plateforme de labs</a:t>
            </a:r>
          </a:p>
          <a:p>
            <a:r>
              <a:rPr lang="en-US" sz="2600"/>
              <a:t>Utilisation des variables d’environnement</a:t>
            </a:r>
          </a:p>
        </p:txBody>
      </p:sp>
    </p:spTree>
    <p:extLst>
      <p:ext uri="{BB962C8B-B14F-4D97-AF65-F5344CB8AC3E}">
        <p14:creationId xmlns:p14="http://schemas.microsoft.com/office/powerpoint/2010/main" val="314408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223544277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4736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71415698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36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34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897CE-5E07-4E11-8057-825FC7C2C43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Gestion des images (1/5): Workflow</a:t>
            </a:r>
          </a:p>
        </p:txBody>
      </p:sp>
      <p:pic>
        <p:nvPicPr>
          <p:cNvPr id="5" name="Content Placeholder 4" descr="A screenshot of a cell phone&#10;&#10;Description automatically generated">
            <a:extLst>
              <a:ext uri="{FF2B5EF4-FFF2-40B4-BE49-F238E27FC236}">
                <a16:creationId xmlns:a16="http://schemas.microsoft.com/office/drawing/2014/main" id="{B28C1084-494C-43C6-89F0-F46E092702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576344"/>
            <a:ext cx="7188199" cy="3701922"/>
          </a:xfrm>
          <a:prstGeom prst="rect">
            <a:avLst/>
          </a:prstGeom>
        </p:spPr>
      </p:pic>
    </p:spTree>
    <p:extLst>
      <p:ext uri="{BB962C8B-B14F-4D97-AF65-F5344CB8AC3E}">
        <p14:creationId xmlns:p14="http://schemas.microsoft.com/office/powerpoint/2010/main" val="3165781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2C92E9-096D-4035-B3CF-4E1953D161D3}"/>
              </a:ext>
            </a:extLst>
          </p:cNvPr>
          <p:cNvSpPr>
            <a:spLocks noGrp="1"/>
          </p:cNvSpPr>
          <p:nvPr>
            <p:ph type="title"/>
          </p:nvPr>
        </p:nvSpPr>
        <p:spPr>
          <a:xfrm>
            <a:off x="838200" y="585216"/>
            <a:ext cx="10515600" cy="1325563"/>
          </a:xfrm>
        </p:spPr>
        <p:txBody>
          <a:bodyPr>
            <a:normAutofit/>
          </a:bodyPr>
          <a:lstStyle/>
          <a:p>
            <a:r>
              <a:rPr lang="fr-FR">
                <a:solidFill>
                  <a:schemeClr val="bg1"/>
                </a:solidFill>
              </a:rPr>
              <a:t>Gestion des images (2/5): Anatomie d’une image</a:t>
            </a:r>
            <a:endParaRPr lang="en-US">
              <a:solidFill>
                <a:schemeClr val="bg1"/>
              </a:solidFill>
            </a:endParaRPr>
          </a:p>
        </p:txBody>
      </p:sp>
      <p:pic>
        <p:nvPicPr>
          <p:cNvPr id="5" name="Content Placeholder 4" descr="A close up of a piece of paper&#10;&#10;Description automatically generated">
            <a:extLst>
              <a:ext uri="{FF2B5EF4-FFF2-40B4-BE49-F238E27FC236}">
                <a16:creationId xmlns:a16="http://schemas.microsoft.com/office/drawing/2014/main" id="{1FB391D4-89D9-4D3E-A56B-2635E83A283F}"/>
              </a:ext>
            </a:extLst>
          </p:cNvPr>
          <p:cNvPicPr>
            <a:picLocks noChangeAspect="1"/>
          </p:cNvPicPr>
          <p:nvPr/>
        </p:nvPicPr>
        <p:blipFill rotWithShape="1">
          <a:blip r:embed="rId2">
            <a:extLst>
              <a:ext uri="{28A0092B-C50C-407E-A947-70E740481C1C}">
                <a14:useLocalDpi xmlns:a14="http://schemas.microsoft.com/office/drawing/2010/main" val="0"/>
              </a:ext>
            </a:extLst>
          </a:blip>
          <a:srcRect r="3" b="21746"/>
          <a:stretch/>
        </p:blipFill>
        <p:spPr>
          <a:xfrm>
            <a:off x="841248" y="2516777"/>
            <a:ext cx="6236208" cy="3660185"/>
          </a:xfrm>
          <a:prstGeom prst="rect">
            <a:avLst/>
          </a:prstGeom>
        </p:spPr>
      </p:pic>
      <p:sp>
        <p:nvSpPr>
          <p:cNvPr id="9" name="Content Placeholder 8">
            <a:extLst>
              <a:ext uri="{FF2B5EF4-FFF2-40B4-BE49-F238E27FC236}">
                <a16:creationId xmlns:a16="http://schemas.microsoft.com/office/drawing/2014/main" id="{F79F63C1-EA24-4F35-AF9D-6E5DCC696FCB}"/>
              </a:ext>
            </a:extLst>
          </p:cNvPr>
          <p:cNvSpPr>
            <a:spLocks noGrp="1"/>
          </p:cNvSpPr>
          <p:nvPr>
            <p:ph idx="1"/>
          </p:nvPr>
        </p:nvSpPr>
        <p:spPr>
          <a:xfrm>
            <a:off x="7546848" y="2516777"/>
            <a:ext cx="3803904" cy="3660185"/>
          </a:xfrm>
        </p:spPr>
        <p:txBody>
          <a:bodyPr anchor="ctr">
            <a:normAutofit/>
          </a:bodyPr>
          <a:lstStyle/>
          <a:p>
            <a:r>
              <a:rPr lang="fr-FR" sz="2200" dirty="0"/>
              <a:t>Lecture seule</a:t>
            </a:r>
          </a:p>
          <a:p>
            <a:r>
              <a:rPr lang="fr-FR" sz="2200" dirty="0"/>
              <a:t>Réutilisation</a:t>
            </a:r>
          </a:p>
          <a:p>
            <a:r>
              <a:rPr lang="fr-FR" sz="2200" dirty="0"/>
              <a:t>Couche (Layer)</a:t>
            </a:r>
            <a:endParaRPr lang="en-US" sz="2200" dirty="0"/>
          </a:p>
        </p:txBody>
      </p:sp>
    </p:spTree>
    <p:extLst>
      <p:ext uri="{BB962C8B-B14F-4D97-AF65-F5344CB8AC3E}">
        <p14:creationId xmlns:p14="http://schemas.microsoft.com/office/powerpoint/2010/main" val="2622504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28D7-6AB5-41B1-A464-F2371A40BEA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Gestion des images (3/5): Instructions</a:t>
            </a:r>
            <a:endParaRPr lang="en-US" dirty="0"/>
          </a:p>
        </p:txBody>
      </p:sp>
      <p:pic>
        <p:nvPicPr>
          <p:cNvPr id="9" name="Content Placeholder 8" descr="A picture containing bird&#10;&#10;Description automatically generated">
            <a:extLst>
              <a:ext uri="{FF2B5EF4-FFF2-40B4-BE49-F238E27FC236}">
                <a16:creationId xmlns:a16="http://schemas.microsoft.com/office/drawing/2014/main" id="{A9B6C698-6E88-42D1-B992-AD30D52CFA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380"/>
          <a:stretch/>
        </p:blipFill>
        <p:spPr>
          <a:xfrm>
            <a:off x="828675" y="1825626"/>
            <a:ext cx="10525125" cy="4351338"/>
          </a:xfrm>
          <a:prstGeom prst="rect">
            <a:avLst/>
          </a:prstGeom>
        </p:spPr>
      </p:pic>
    </p:spTree>
    <p:extLst>
      <p:ext uri="{BB962C8B-B14F-4D97-AF65-F5344CB8AC3E}">
        <p14:creationId xmlns:p14="http://schemas.microsoft.com/office/powerpoint/2010/main" val="2311877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1B70-212A-4185-AD06-1F43BC27B58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Gestion des images (4/5): Exemple</a:t>
            </a: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9A21774D-2D22-4DA8-B315-1A888B6677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900" b="1"/>
          <a:stretch/>
        </p:blipFill>
        <p:spPr>
          <a:xfrm>
            <a:off x="828675" y="1825626"/>
            <a:ext cx="10525125" cy="4351338"/>
          </a:xfrm>
          <a:prstGeom prst="rect">
            <a:avLst/>
          </a:prstGeom>
        </p:spPr>
      </p:pic>
    </p:spTree>
    <p:extLst>
      <p:ext uri="{BB962C8B-B14F-4D97-AF65-F5344CB8AC3E}">
        <p14:creationId xmlns:p14="http://schemas.microsoft.com/office/powerpoint/2010/main" val="2990699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4FC4-3C35-4C6B-99F0-7FF6EED9BC13}"/>
              </a:ext>
            </a:extLst>
          </p:cNvPr>
          <p:cNvSpPr>
            <a:spLocks noGrp="1"/>
          </p:cNvSpPr>
          <p:nvPr>
            <p:ph type="title"/>
          </p:nvPr>
        </p:nvSpPr>
        <p:spPr/>
        <p:txBody>
          <a:bodyPr/>
          <a:lstStyle/>
          <a:p>
            <a:r>
              <a:rPr lang="fr-FR" dirty="0"/>
              <a:t>Gestion des images (5/5): </a:t>
            </a:r>
            <a:r>
              <a:rPr lang="fr-FR" dirty="0" err="1"/>
              <a:t>Resgistre</a:t>
            </a:r>
            <a:endParaRPr lang="en-US" dirty="0"/>
          </a:p>
        </p:txBody>
      </p:sp>
      <p:pic>
        <p:nvPicPr>
          <p:cNvPr id="5" name="Content Placeholder 4">
            <a:extLst>
              <a:ext uri="{FF2B5EF4-FFF2-40B4-BE49-F238E27FC236}">
                <a16:creationId xmlns:a16="http://schemas.microsoft.com/office/drawing/2014/main" id="{B9575642-6D82-4AF4-AF7B-3C62AD3048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8671" y="1825625"/>
            <a:ext cx="8314658" cy="4351338"/>
          </a:xfrm>
        </p:spPr>
      </p:pic>
    </p:spTree>
    <p:extLst>
      <p:ext uri="{BB962C8B-B14F-4D97-AF65-F5344CB8AC3E}">
        <p14:creationId xmlns:p14="http://schemas.microsoft.com/office/powerpoint/2010/main" val="2920778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16903-5181-4C0D-810C-02A9C8E1F925}"/>
              </a:ext>
            </a:extLst>
          </p:cNvPr>
          <p:cNvSpPr>
            <a:spLocks noGrp="1"/>
          </p:cNvSpPr>
          <p:nvPr>
            <p:ph type="title"/>
          </p:nvPr>
        </p:nvSpPr>
        <p:spPr>
          <a:xfrm>
            <a:off x="838200" y="365125"/>
            <a:ext cx="10515600" cy="1325563"/>
          </a:xfrm>
        </p:spPr>
        <p:txBody>
          <a:bodyPr>
            <a:normAutofit/>
          </a:bodyPr>
          <a:lstStyle/>
          <a:p>
            <a:r>
              <a:rPr lang="en-US" sz="4600">
                <a:solidFill>
                  <a:srgbClr val="FFFFFF"/>
                </a:solidFill>
              </a:rPr>
              <a:t>TP-2: Gérez vos images Docker</a:t>
            </a:r>
            <a:endParaRPr lang="fr-FR" sz="4600">
              <a:solidFill>
                <a:srgbClr val="FFFFFF"/>
              </a:solidFill>
            </a:endParaRPr>
          </a:p>
        </p:txBody>
      </p:sp>
      <p:sp>
        <p:nvSpPr>
          <p:cNvPr id="3" name="Content Placeholder 2">
            <a:extLst>
              <a:ext uri="{FF2B5EF4-FFF2-40B4-BE49-F238E27FC236}">
                <a16:creationId xmlns:a16="http://schemas.microsoft.com/office/drawing/2014/main" id="{FBF03F11-01D5-4916-9E8C-B734232E0194}"/>
              </a:ext>
            </a:extLst>
          </p:cNvPr>
          <p:cNvSpPr>
            <a:spLocks noGrp="1"/>
          </p:cNvSpPr>
          <p:nvPr>
            <p:ph idx="1"/>
          </p:nvPr>
        </p:nvSpPr>
        <p:spPr>
          <a:xfrm>
            <a:off x="838200" y="2438400"/>
            <a:ext cx="10515600" cy="3738562"/>
          </a:xfrm>
        </p:spPr>
        <p:txBody>
          <a:bodyPr>
            <a:normAutofit/>
          </a:bodyPr>
          <a:lstStyle/>
          <a:p>
            <a:r>
              <a:rPr lang="en-US" sz="2600" dirty="0" err="1"/>
              <a:t>Créez</a:t>
            </a:r>
            <a:r>
              <a:rPr lang="en-US" sz="2600" dirty="0"/>
              <a:t> </a:t>
            </a:r>
            <a:r>
              <a:rPr lang="en-US" sz="2600" dirty="0" err="1"/>
              <a:t>votre</a:t>
            </a:r>
            <a:r>
              <a:rPr lang="en-US" sz="2600" dirty="0"/>
              <a:t> </a:t>
            </a:r>
            <a:r>
              <a:rPr lang="en-US" sz="2600" dirty="0" err="1"/>
              <a:t>propre</a:t>
            </a:r>
            <a:r>
              <a:rPr lang="en-US" sz="2600" dirty="0"/>
              <a:t> image (</a:t>
            </a:r>
            <a:r>
              <a:rPr lang="en-US" sz="2600" dirty="0" err="1"/>
              <a:t>conteneuriser</a:t>
            </a:r>
            <a:r>
              <a:rPr lang="en-US" sz="2600" dirty="0"/>
              <a:t> </a:t>
            </a:r>
            <a:r>
              <a:rPr lang="en-US" sz="2600" dirty="0" err="1"/>
              <a:t>l’application</a:t>
            </a:r>
            <a:r>
              <a:rPr lang="en-US" sz="2600" dirty="0"/>
              <a:t> </a:t>
            </a:r>
            <a:r>
              <a:rPr lang="en-US" sz="2400" dirty="0">
                <a:hlinkClick r:id="rId3"/>
              </a:rPr>
              <a:t>https://github.com/diranetafen/static-website-example</a:t>
            </a:r>
            <a:r>
              <a:rPr lang="en-US" sz="2600" dirty="0"/>
              <a:t>)</a:t>
            </a:r>
          </a:p>
          <a:p>
            <a:r>
              <a:rPr lang="en-US" sz="2600" dirty="0" err="1"/>
              <a:t>Testez</a:t>
            </a:r>
            <a:r>
              <a:rPr lang="en-US" sz="2600" dirty="0"/>
              <a:t> </a:t>
            </a:r>
            <a:r>
              <a:rPr lang="en-US" sz="2600" dirty="0" err="1"/>
              <a:t>votre</a:t>
            </a:r>
            <a:r>
              <a:rPr lang="en-US" sz="2600" dirty="0"/>
              <a:t> image</a:t>
            </a:r>
          </a:p>
          <a:p>
            <a:r>
              <a:rPr lang="en-US" sz="2600" dirty="0" err="1"/>
              <a:t>Gérez</a:t>
            </a:r>
            <a:r>
              <a:rPr lang="en-US" sz="2600" dirty="0"/>
              <a:t> </a:t>
            </a:r>
            <a:r>
              <a:rPr lang="en-US" sz="2600" dirty="0" err="1"/>
              <a:t>vos</a:t>
            </a:r>
            <a:r>
              <a:rPr lang="en-US" sz="2600" dirty="0"/>
              <a:t> images sur le </a:t>
            </a:r>
            <a:r>
              <a:rPr lang="en-US" sz="2600" dirty="0" err="1"/>
              <a:t>dockerhub</a:t>
            </a:r>
            <a:endParaRPr lang="en-US" sz="2600" dirty="0"/>
          </a:p>
          <a:p>
            <a:pPr marL="0" indent="0">
              <a:buNone/>
            </a:pPr>
            <a:endParaRPr lang="fr-FR" sz="2600" dirty="0"/>
          </a:p>
        </p:txBody>
      </p:sp>
    </p:spTree>
    <p:extLst>
      <p:ext uri="{BB962C8B-B14F-4D97-AF65-F5344CB8AC3E}">
        <p14:creationId xmlns:p14="http://schemas.microsoft.com/office/powerpoint/2010/main" val="1853487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370135564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71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F664-1DB7-4A0B-A810-BBA811306FD4}"/>
              </a:ext>
            </a:extLst>
          </p:cNvPr>
          <p:cNvSpPr>
            <a:spLocks noGrp="1"/>
          </p:cNvSpPr>
          <p:nvPr>
            <p:ph type="title"/>
          </p:nvPr>
        </p:nvSpPr>
        <p:spPr>
          <a:xfrm>
            <a:off x="648929" y="629266"/>
            <a:ext cx="3667039" cy="1676603"/>
          </a:xfrm>
        </p:spPr>
        <p:txBody>
          <a:bodyPr>
            <a:normAutofit/>
          </a:bodyPr>
          <a:lstStyle/>
          <a:p>
            <a:r>
              <a:rPr lang="fr-FR" sz="3600" dirty="0"/>
              <a:t>Introduction au </a:t>
            </a:r>
            <a:r>
              <a:rPr lang="en-US" sz="3600" dirty="0"/>
              <a:t>CI/CD(1/11)</a:t>
            </a:r>
          </a:p>
        </p:txBody>
      </p:sp>
      <p:sp>
        <p:nvSpPr>
          <p:cNvPr id="8" name="Content Placeholder 7">
            <a:extLst>
              <a:ext uri="{FF2B5EF4-FFF2-40B4-BE49-F238E27FC236}">
                <a16:creationId xmlns:a16="http://schemas.microsoft.com/office/drawing/2014/main" id="{491026D2-67FB-44CE-ACF2-2272DCAC78EC}"/>
              </a:ext>
            </a:extLst>
          </p:cNvPr>
          <p:cNvSpPr>
            <a:spLocks noGrp="1"/>
          </p:cNvSpPr>
          <p:nvPr>
            <p:ph idx="1"/>
          </p:nvPr>
        </p:nvSpPr>
        <p:spPr>
          <a:xfrm>
            <a:off x="648931" y="2438401"/>
            <a:ext cx="3667036" cy="3779520"/>
          </a:xfrm>
        </p:spPr>
        <p:txBody>
          <a:bodyPr>
            <a:normAutofit/>
          </a:bodyPr>
          <a:lstStyle/>
          <a:p>
            <a:r>
              <a:rPr lang="fr-FR" sz="1800" dirty="0"/>
              <a:t>Intégration en continu</a:t>
            </a:r>
          </a:p>
          <a:p>
            <a:r>
              <a:rPr lang="fr-FR" sz="1800" dirty="0"/>
              <a:t>Test en continu</a:t>
            </a:r>
          </a:p>
          <a:p>
            <a:r>
              <a:rPr lang="fr-FR" sz="1800" dirty="0"/>
              <a:t>Déploiement en continu</a:t>
            </a:r>
          </a:p>
          <a:p>
            <a:r>
              <a:rPr lang="fr-FR" sz="1800" dirty="0"/>
              <a:t>Automatisation </a:t>
            </a:r>
            <a:r>
              <a:rPr lang="fr-FR" sz="1800" dirty="0">
                <a:sym typeface="Wingdings" panose="05000000000000000000" pitchFamily="2" charset="2"/>
              </a:rPr>
              <a:t></a:t>
            </a:r>
          </a:p>
          <a:p>
            <a:r>
              <a:rPr lang="fr-FR" sz="1800" dirty="0">
                <a:sym typeface="Wingdings" panose="05000000000000000000" pitchFamily="2" charset="2"/>
              </a:rPr>
              <a:t>Docker</a:t>
            </a:r>
            <a:endParaRPr lang="en-US" sz="1800" dirty="0"/>
          </a:p>
        </p:txBody>
      </p:sp>
      <p:pic>
        <p:nvPicPr>
          <p:cNvPr id="4" name="Content Placeholder 4">
            <a:extLst>
              <a:ext uri="{FF2B5EF4-FFF2-40B4-BE49-F238E27FC236}">
                <a16:creationId xmlns:a16="http://schemas.microsoft.com/office/drawing/2014/main" id="{9619B44F-333E-44E8-A5C0-4885C0FBD64A}"/>
              </a:ext>
            </a:extLst>
          </p:cNvPr>
          <p:cNvPicPr>
            <a:picLocks noChangeAspect="1"/>
          </p:cNvPicPr>
          <p:nvPr/>
        </p:nvPicPr>
        <p:blipFill rotWithShape="1">
          <a:blip r:embed="rId2">
            <a:extLst>
              <a:ext uri="{28A0092B-C50C-407E-A947-70E740481C1C}">
                <a14:useLocalDpi xmlns:a14="http://schemas.microsoft.com/office/drawing/2010/main" val="0"/>
              </a:ext>
            </a:extLst>
          </a:blip>
          <a:srcRect l="1853" r="1100" b="2"/>
          <a:stretch/>
        </p:blipFill>
        <p:spPr>
          <a:xfrm>
            <a:off x="5276088" y="640082"/>
            <a:ext cx="6276250" cy="5577838"/>
          </a:xfrm>
          <a:prstGeom prst="rect">
            <a:avLst/>
          </a:prstGeom>
          <a:effectLst/>
        </p:spPr>
      </p:pic>
    </p:spTree>
    <p:extLst>
      <p:ext uri="{BB962C8B-B14F-4D97-AF65-F5344CB8AC3E}">
        <p14:creationId xmlns:p14="http://schemas.microsoft.com/office/powerpoint/2010/main" val="4188379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8" name="Rectangle 308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93410E-6D8F-C9E7-7FF1-7DDD11E023B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Introduction au CICD 2/11: Github actions</a:t>
            </a:r>
          </a:p>
        </p:txBody>
      </p:sp>
      <p:pic>
        <p:nvPicPr>
          <p:cNvPr id="3074" name="Picture 2" descr="Cost-Effective Github Actions. This is a short article that covers: | by  Vishnu Deva | Medium">
            <a:extLst>
              <a:ext uri="{FF2B5EF4-FFF2-40B4-BE49-F238E27FC236}">
                <a16:creationId xmlns:a16="http://schemas.microsoft.com/office/drawing/2014/main" id="{B097F486-AFEF-1221-C2E7-392A2D6A96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054815"/>
            <a:ext cx="10905066" cy="3635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608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2350525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099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B4E55-B9B9-4AD9-ADD5-F1EF5186A582}"/>
              </a:ext>
            </a:extLst>
          </p:cNvPr>
          <p:cNvSpPr>
            <a:spLocks noGrp="1"/>
          </p:cNvSpPr>
          <p:nvPr>
            <p:ph type="title"/>
          </p:nvPr>
        </p:nvSpPr>
        <p:spPr>
          <a:xfrm>
            <a:off x="1155557" y="649675"/>
            <a:ext cx="4284420" cy="777148"/>
          </a:xfrm>
        </p:spPr>
        <p:txBody>
          <a:bodyPr anchor="t">
            <a:normAutofit/>
          </a:bodyPr>
          <a:lstStyle/>
          <a:p>
            <a:r>
              <a:rPr lang="en-US" sz="2200" dirty="0">
                <a:solidFill>
                  <a:schemeClr val="bg1"/>
                </a:solidFill>
              </a:rPr>
              <a:t>Introduction au CICD (3/11):</a:t>
            </a:r>
            <a:br>
              <a:rPr lang="en-US" sz="2200" dirty="0">
                <a:solidFill>
                  <a:schemeClr val="bg1"/>
                </a:solidFill>
              </a:rPr>
            </a:br>
            <a:r>
              <a:rPr lang="en-US" sz="2200" dirty="0" err="1">
                <a:solidFill>
                  <a:schemeClr val="bg1"/>
                </a:solidFill>
              </a:rPr>
              <a:t>Github</a:t>
            </a:r>
            <a:r>
              <a:rPr lang="en-US" sz="2200" dirty="0">
                <a:solidFill>
                  <a:schemeClr val="bg1"/>
                </a:solidFill>
              </a:rPr>
              <a:t> actions (1/9) : </a:t>
            </a:r>
            <a:r>
              <a:rPr lang="en-US" sz="2200" dirty="0" err="1">
                <a:solidFill>
                  <a:schemeClr val="bg1"/>
                </a:solidFill>
              </a:rPr>
              <a:t>Présentation</a:t>
            </a:r>
            <a:endParaRPr lang="fr-FR" sz="2200" dirty="0">
              <a:solidFill>
                <a:schemeClr val="bg1"/>
              </a:solidFill>
            </a:endParaRPr>
          </a:p>
        </p:txBody>
      </p:sp>
      <p:sp>
        <p:nvSpPr>
          <p:cNvPr id="1040" name="Rectangle 103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12448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itHub Actions · GitHub">
            <a:extLst>
              <a:ext uri="{FF2B5EF4-FFF2-40B4-BE49-F238E27FC236}">
                <a16:creationId xmlns:a16="http://schemas.microsoft.com/office/drawing/2014/main" id="{C672701F-A355-4BA3-BD5C-C6E81C5969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41"/>
          <a:stretch/>
        </p:blipFill>
        <p:spPr bwMode="auto">
          <a:xfrm>
            <a:off x="1155557" y="1556751"/>
            <a:ext cx="4284420" cy="454536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12FA5BE-C702-4C94-B763-50BB1F797682}"/>
              </a:ext>
            </a:extLst>
          </p:cNvPr>
          <p:cNvSpPr>
            <a:spLocks noGrp="1"/>
          </p:cNvSpPr>
          <p:nvPr>
            <p:ph idx="1"/>
          </p:nvPr>
        </p:nvSpPr>
        <p:spPr>
          <a:xfrm>
            <a:off x="6752022" y="1447788"/>
            <a:ext cx="4293333" cy="4763295"/>
          </a:xfrm>
        </p:spPr>
        <p:txBody>
          <a:bodyPr>
            <a:normAutofit/>
          </a:bodyPr>
          <a:lstStyle/>
          <a:p>
            <a:r>
              <a:rPr lang="en-US" sz="2400"/>
              <a:t>Disponible depuis Novembre 2019</a:t>
            </a:r>
          </a:p>
          <a:p>
            <a:r>
              <a:rPr lang="en-US" sz="2400"/>
              <a:t>Basé sur Azure Pipelines</a:t>
            </a:r>
          </a:p>
          <a:p>
            <a:r>
              <a:rPr lang="en-US" sz="2400"/>
              <a:t>YAML-based configuration</a:t>
            </a:r>
          </a:p>
          <a:p>
            <a:r>
              <a:rPr lang="en-US" sz="2400"/>
              <a:t>Runners sous Windows, Linux, macOS ou self-hosted</a:t>
            </a:r>
          </a:p>
          <a:p>
            <a:r>
              <a:rPr lang="en-US" sz="2400"/>
              <a:t>Disponible en Free, Pro, Team, Entreprise Cloud</a:t>
            </a:r>
            <a:endParaRPr lang="fr-FR" sz="2400"/>
          </a:p>
        </p:txBody>
      </p:sp>
    </p:spTree>
    <p:extLst>
      <p:ext uri="{BB962C8B-B14F-4D97-AF65-F5344CB8AC3E}">
        <p14:creationId xmlns:p14="http://schemas.microsoft.com/office/powerpoint/2010/main" val="4208783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0871A-54F5-4EFB-A8E6-AC692BC0A0E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Introduction au CICD (4/11): Github actions (2/9) : Pricing</a:t>
            </a:r>
          </a:p>
        </p:txBody>
      </p:sp>
      <p:pic>
        <p:nvPicPr>
          <p:cNvPr id="2050" name="Picture 2" descr="Product Storage Minutes&#10;(monthly)&#10;GitHub Free 500 MB 2,000&#10;GitHub Pro 1 GB 3,000&#10;GitHub Team 2 GB 10,000&#10;GitHub Enterprise...">
            <a:extLst>
              <a:ext uri="{FF2B5EF4-FFF2-40B4-BE49-F238E27FC236}">
                <a16:creationId xmlns:a16="http://schemas.microsoft.com/office/drawing/2014/main" id="{0A488211-4336-4249-8DB2-826E4B1511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1405625"/>
            <a:ext cx="7188199" cy="404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911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7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D86FB-4485-484A-9B40-F1F2CB7A787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Introduction au CICD (5/11): Github actions (3/9) : Triggers</a:t>
            </a:r>
          </a:p>
        </p:txBody>
      </p:sp>
      <p:pic>
        <p:nvPicPr>
          <p:cNvPr id="9" name="Content Placeholder 8">
            <a:extLst>
              <a:ext uri="{FF2B5EF4-FFF2-40B4-BE49-F238E27FC236}">
                <a16:creationId xmlns:a16="http://schemas.microsoft.com/office/drawing/2014/main" id="{392264B5-E7FC-485F-A2D6-BA3B717B8423}"/>
              </a:ext>
            </a:extLst>
          </p:cNvPr>
          <p:cNvPicPr>
            <a:picLocks noGrp="1" noChangeAspect="1"/>
          </p:cNvPicPr>
          <p:nvPr>
            <p:ph idx="1"/>
          </p:nvPr>
        </p:nvPicPr>
        <p:blipFill>
          <a:blip r:embed="rId2"/>
          <a:stretch>
            <a:fillRect/>
          </a:stretch>
        </p:blipFill>
        <p:spPr>
          <a:xfrm>
            <a:off x="4038600" y="2142415"/>
            <a:ext cx="7188199" cy="2569780"/>
          </a:xfrm>
          <a:prstGeom prst="rect">
            <a:avLst/>
          </a:prstGeom>
        </p:spPr>
      </p:pic>
    </p:spTree>
    <p:extLst>
      <p:ext uri="{BB962C8B-B14F-4D97-AF65-F5344CB8AC3E}">
        <p14:creationId xmlns:p14="http://schemas.microsoft.com/office/powerpoint/2010/main" val="3760190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65A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7035E-9C7F-4889-8255-CA2CEBD28B1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Introduction au CICD (6/11): Github actions (4/9) : Triggers Examples</a:t>
            </a:r>
          </a:p>
        </p:txBody>
      </p:sp>
      <p:pic>
        <p:nvPicPr>
          <p:cNvPr id="5" name="Content Placeholder 4" descr="Graphical user interface&#10;&#10;Description automatically generated">
            <a:extLst>
              <a:ext uri="{FF2B5EF4-FFF2-40B4-BE49-F238E27FC236}">
                <a16:creationId xmlns:a16="http://schemas.microsoft.com/office/drawing/2014/main" id="{C0CF478D-0F43-426F-857C-F578F57588DF}"/>
              </a:ext>
            </a:extLst>
          </p:cNvPr>
          <p:cNvPicPr>
            <a:picLocks noGrp="1" noChangeAspect="1"/>
          </p:cNvPicPr>
          <p:nvPr>
            <p:ph idx="1"/>
          </p:nvPr>
        </p:nvPicPr>
        <p:blipFill>
          <a:blip r:embed="rId2"/>
          <a:stretch>
            <a:fillRect/>
          </a:stretch>
        </p:blipFill>
        <p:spPr>
          <a:xfrm>
            <a:off x="4038600" y="2196327"/>
            <a:ext cx="7188199" cy="2461957"/>
          </a:xfrm>
          <a:prstGeom prst="rect">
            <a:avLst/>
          </a:prstGeom>
        </p:spPr>
      </p:pic>
    </p:spTree>
    <p:extLst>
      <p:ext uri="{BB962C8B-B14F-4D97-AF65-F5344CB8AC3E}">
        <p14:creationId xmlns:p14="http://schemas.microsoft.com/office/powerpoint/2010/main" val="3885485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EA557-1494-47ED-AD2B-E0BC977D2E49}"/>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dirty="0">
                <a:solidFill>
                  <a:schemeClr val="bg1"/>
                </a:solidFill>
              </a:rPr>
              <a:t>Introduction au CICD (7/11): </a:t>
            </a:r>
            <a:r>
              <a:rPr lang="en-US" sz="3600" kern="1200" dirty="0" err="1">
                <a:solidFill>
                  <a:srgbClr val="FFFFFF"/>
                </a:solidFill>
                <a:latin typeface="+mj-lt"/>
                <a:ea typeface="+mj-ea"/>
                <a:cs typeface="+mj-cs"/>
              </a:rPr>
              <a:t>Github</a:t>
            </a:r>
            <a:r>
              <a:rPr lang="en-US" sz="3600" kern="1200" dirty="0">
                <a:solidFill>
                  <a:srgbClr val="FFFFFF"/>
                </a:solidFill>
                <a:latin typeface="+mj-lt"/>
                <a:ea typeface="+mj-ea"/>
                <a:cs typeface="+mj-cs"/>
              </a:rPr>
              <a:t> actions (5/9) : </a:t>
            </a:r>
            <a:r>
              <a:rPr lang="en-US" sz="3600" kern="1200" dirty="0" err="1">
                <a:solidFill>
                  <a:srgbClr val="FFFFFF"/>
                </a:solidFill>
                <a:latin typeface="+mj-lt"/>
                <a:ea typeface="+mj-ea"/>
                <a:cs typeface="+mj-cs"/>
              </a:rPr>
              <a:t>Composants</a:t>
            </a:r>
            <a:endParaRPr lang="en-US" sz="36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FF414813-2EF1-466C-B8C8-7994145017FE}"/>
              </a:ext>
            </a:extLst>
          </p:cNvPr>
          <p:cNvPicPr>
            <a:picLocks noGrp="1" noChangeAspect="1"/>
          </p:cNvPicPr>
          <p:nvPr>
            <p:ph idx="1"/>
          </p:nvPr>
        </p:nvPicPr>
        <p:blipFill>
          <a:blip r:embed="rId2"/>
          <a:stretch>
            <a:fillRect/>
          </a:stretch>
        </p:blipFill>
        <p:spPr>
          <a:xfrm>
            <a:off x="4777316" y="1749613"/>
            <a:ext cx="6780700" cy="3356445"/>
          </a:xfrm>
          <a:prstGeom prst="rect">
            <a:avLst/>
          </a:prstGeom>
        </p:spPr>
      </p:pic>
    </p:spTree>
    <p:extLst>
      <p:ext uri="{BB962C8B-B14F-4D97-AF65-F5344CB8AC3E}">
        <p14:creationId xmlns:p14="http://schemas.microsoft.com/office/powerpoint/2010/main" val="1127784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8B3D7-C6EE-4A2F-B99B-7B9F36AF8447}"/>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dirty="0">
                <a:solidFill>
                  <a:schemeClr val="bg1"/>
                </a:solidFill>
              </a:rPr>
              <a:t>Introduction au CICD (8/11): </a:t>
            </a:r>
            <a:r>
              <a:rPr lang="en-US" sz="3600" kern="1200" dirty="0" err="1">
                <a:solidFill>
                  <a:srgbClr val="FFFFFF"/>
                </a:solidFill>
                <a:latin typeface="+mj-lt"/>
                <a:ea typeface="+mj-ea"/>
                <a:cs typeface="+mj-cs"/>
              </a:rPr>
              <a:t>Github</a:t>
            </a:r>
            <a:r>
              <a:rPr lang="en-US" sz="3600" kern="1200" dirty="0">
                <a:solidFill>
                  <a:srgbClr val="FFFFFF"/>
                </a:solidFill>
                <a:latin typeface="+mj-lt"/>
                <a:ea typeface="+mj-ea"/>
                <a:cs typeface="+mj-cs"/>
              </a:rPr>
              <a:t> actions (6/9) : Structure</a:t>
            </a:r>
          </a:p>
        </p:txBody>
      </p:sp>
      <p:pic>
        <p:nvPicPr>
          <p:cNvPr id="9" name="Content Placeholder 8">
            <a:extLst>
              <a:ext uri="{FF2B5EF4-FFF2-40B4-BE49-F238E27FC236}">
                <a16:creationId xmlns:a16="http://schemas.microsoft.com/office/drawing/2014/main" id="{16D51B3D-DB5D-47F6-BD57-360C11191BD9}"/>
              </a:ext>
            </a:extLst>
          </p:cNvPr>
          <p:cNvPicPr>
            <a:picLocks noGrp="1" noChangeAspect="1"/>
          </p:cNvPicPr>
          <p:nvPr>
            <p:ph idx="1"/>
          </p:nvPr>
        </p:nvPicPr>
        <p:blipFill rotWithShape="1">
          <a:blip r:embed="rId2"/>
          <a:srcRect r="21902" b="1"/>
          <a:stretch/>
        </p:blipFill>
        <p:spPr>
          <a:xfrm>
            <a:off x="4777316" y="1105344"/>
            <a:ext cx="6780700" cy="4644982"/>
          </a:xfrm>
          <a:prstGeom prst="rect">
            <a:avLst/>
          </a:prstGeom>
        </p:spPr>
      </p:pic>
    </p:spTree>
    <p:extLst>
      <p:ext uri="{BB962C8B-B14F-4D97-AF65-F5344CB8AC3E}">
        <p14:creationId xmlns:p14="http://schemas.microsoft.com/office/powerpoint/2010/main" val="3546894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53E33-D374-47DA-A67D-04014120662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dirty="0">
                <a:solidFill>
                  <a:schemeClr val="bg1"/>
                </a:solidFill>
              </a:rPr>
              <a:t>Introduction au CICD (9/11): </a:t>
            </a:r>
            <a:r>
              <a:rPr lang="en-US" sz="3600" kern="1200" dirty="0" err="1">
                <a:solidFill>
                  <a:srgbClr val="FFFFFF"/>
                </a:solidFill>
                <a:latin typeface="+mj-lt"/>
                <a:ea typeface="+mj-ea"/>
                <a:cs typeface="+mj-cs"/>
              </a:rPr>
              <a:t>Github</a:t>
            </a:r>
            <a:r>
              <a:rPr lang="en-US" sz="3600" kern="1200" dirty="0">
                <a:solidFill>
                  <a:srgbClr val="FFFFFF"/>
                </a:solidFill>
                <a:latin typeface="+mj-lt"/>
                <a:ea typeface="+mj-ea"/>
                <a:cs typeface="+mj-cs"/>
              </a:rPr>
              <a:t> actions (7/9) : Dashboard</a:t>
            </a:r>
          </a:p>
        </p:txBody>
      </p:sp>
      <p:pic>
        <p:nvPicPr>
          <p:cNvPr id="5" name="Content Placeholder 4" descr="A screenshot of a computer&#10;&#10;Description automatically generated">
            <a:extLst>
              <a:ext uri="{FF2B5EF4-FFF2-40B4-BE49-F238E27FC236}">
                <a16:creationId xmlns:a16="http://schemas.microsoft.com/office/drawing/2014/main" id="{128B69D1-E2E9-44ED-B861-58F08B69BBFF}"/>
              </a:ext>
            </a:extLst>
          </p:cNvPr>
          <p:cNvPicPr>
            <a:picLocks noGrp="1" noChangeAspect="1"/>
          </p:cNvPicPr>
          <p:nvPr>
            <p:ph idx="1"/>
          </p:nvPr>
        </p:nvPicPr>
        <p:blipFill rotWithShape="1">
          <a:blip r:embed="rId2"/>
          <a:srcRect r="21902" b="1"/>
          <a:stretch/>
        </p:blipFill>
        <p:spPr>
          <a:xfrm>
            <a:off x="4777316" y="1105344"/>
            <a:ext cx="6780700" cy="4644982"/>
          </a:xfrm>
          <a:prstGeom prst="rect">
            <a:avLst/>
          </a:prstGeom>
        </p:spPr>
      </p:pic>
    </p:spTree>
    <p:extLst>
      <p:ext uri="{BB962C8B-B14F-4D97-AF65-F5344CB8AC3E}">
        <p14:creationId xmlns:p14="http://schemas.microsoft.com/office/powerpoint/2010/main" val="901859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96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DAD707-BB71-40F8-8AF1-69F4CE9C841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800" dirty="0">
                <a:solidFill>
                  <a:schemeClr val="bg1"/>
                </a:solidFill>
              </a:rPr>
              <a:t>Introduction au CICD (10/11): </a:t>
            </a:r>
            <a:r>
              <a:rPr lang="en-US" sz="2600" kern="1200" dirty="0" err="1">
                <a:solidFill>
                  <a:srgbClr val="FFFFFF"/>
                </a:solidFill>
                <a:latin typeface="+mj-lt"/>
                <a:ea typeface="+mj-ea"/>
                <a:cs typeface="+mj-cs"/>
              </a:rPr>
              <a:t>Github</a:t>
            </a:r>
            <a:r>
              <a:rPr lang="en-US" sz="2600" kern="1200" dirty="0">
                <a:solidFill>
                  <a:srgbClr val="FFFFFF"/>
                </a:solidFill>
                <a:latin typeface="+mj-lt"/>
                <a:ea typeface="+mj-ea"/>
                <a:cs typeface="+mj-cs"/>
              </a:rPr>
              <a:t> actions (8/9) : Actions</a:t>
            </a:r>
          </a:p>
        </p:txBody>
      </p:sp>
      <p:pic>
        <p:nvPicPr>
          <p:cNvPr id="5" name="Content Placeholder 4">
            <a:extLst>
              <a:ext uri="{FF2B5EF4-FFF2-40B4-BE49-F238E27FC236}">
                <a16:creationId xmlns:a16="http://schemas.microsoft.com/office/drawing/2014/main" id="{7B2D6EF2-1033-4B5F-BC84-140A309C7A33}"/>
              </a:ext>
            </a:extLst>
          </p:cNvPr>
          <p:cNvPicPr>
            <a:picLocks noGrp="1" noChangeAspect="1"/>
          </p:cNvPicPr>
          <p:nvPr>
            <p:ph idx="1"/>
          </p:nvPr>
        </p:nvPicPr>
        <p:blipFill>
          <a:blip r:embed="rId2"/>
          <a:stretch>
            <a:fillRect/>
          </a:stretch>
        </p:blipFill>
        <p:spPr>
          <a:xfrm>
            <a:off x="4038600" y="2420958"/>
            <a:ext cx="7188199" cy="2012695"/>
          </a:xfrm>
          <a:prstGeom prst="rect">
            <a:avLst/>
          </a:prstGeom>
        </p:spPr>
      </p:pic>
    </p:spTree>
    <p:extLst>
      <p:ext uri="{BB962C8B-B14F-4D97-AF65-F5344CB8AC3E}">
        <p14:creationId xmlns:p14="http://schemas.microsoft.com/office/powerpoint/2010/main" val="436040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729B3-8C9C-4154-94AD-DA494FCBB17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Introduction au CICD (11/11): </a:t>
            </a:r>
            <a:r>
              <a:rPr lang="en-US" sz="3200" kern="1200" dirty="0" err="1">
                <a:solidFill>
                  <a:schemeClr val="bg1"/>
                </a:solidFill>
                <a:latin typeface="+mj-lt"/>
                <a:ea typeface="+mj-ea"/>
                <a:cs typeface="+mj-cs"/>
              </a:rPr>
              <a:t>Github</a:t>
            </a:r>
            <a:r>
              <a:rPr lang="en-US" sz="3200" kern="1200" dirty="0">
                <a:solidFill>
                  <a:schemeClr val="bg1"/>
                </a:solidFill>
                <a:latin typeface="+mj-lt"/>
                <a:ea typeface="+mj-ea"/>
                <a:cs typeface="+mj-cs"/>
              </a:rPr>
              <a:t> actions (9/9) : Secrets</a:t>
            </a:r>
          </a:p>
        </p:txBody>
      </p:sp>
      <p:pic>
        <p:nvPicPr>
          <p:cNvPr id="5" name="Content Placeholder 4">
            <a:extLst>
              <a:ext uri="{FF2B5EF4-FFF2-40B4-BE49-F238E27FC236}">
                <a16:creationId xmlns:a16="http://schemas.microsoft.com/office/drawing/2014/main" id="{555A9EAD-7EC2-478C-8D87-00790B99438F}"/>
              </a:ext>
            </a:extLst>
          </p:cNvPr>
          <p:cNvPicPr>
            <a:picLocks noGrp="1" noChangeAspect="1"/>
          </p:cNvPicPr>
          <p:nvPr>
            <p:ph idx="1"/>
          </p:nvPr>
        </p:nvPicPr>
        <p:blipFill>
          <a:blip r:embed="rId2"/>
          <a:stretch>
            <a:fillRect/>
          </a:stretch>
        </p:blipFill>
        <p:spPr>
          <a:xfrm>
            <a:off x="643467" y="2032097"/>
            <a:ext cx="10905066" cy="3680458"/>
          </a:xfrm>
          <a:prstGeom prst="rect">
            <a:avLst/>
          </a:prstGeom>
        </p:spPr>
      </p:pic>
    </p:spTree>
    <p:extLst>
      <p:ext uri="{BB962C8B-B14F-4D97-AF65-F5344CB8AC3E}">
        <p14:creationId xmlns:p14="http://schemas.microsoft.com/office/powerpoint/2010/main" val="3909577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204662107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0472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Presentation des concepts(1/8):</a:t>
            </a:r>
            <a:r>
              <a:rPr lang="en-US" sz="6600" dirty="0" err="1"/>
              <a:t>Virtualisation</a:t>
            </a:r>
            <a:r>
              <a:rPr lang="en-US" sz="6600" dirty="0"/>
              <a:t> 1/2</a:t>
            </a:r>
          </a:p>
        </p:txBody>
      </p:sp>
      <p:sp>
        <p:nvSpPr>
          <p:cNvPr id="2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descr="Virtualisation Informatique : Comment ça marche ?">
            <a:extLst>
              <a:ext uri="{FF2B5EF4-FFF2-40B4-BE49-F238E27FC236}">
                <a16:creationId xmlns:a16="http://schemas.microsoft.com/office/drawing/2014/main" id="{1FCDB04F-56F6-DC1E-0C53-D5C371480B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2648895"/>
            <a:ext cx="5614416" cy="35932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Virtualisation des serveurs en entreprise : quels avantages ? - S-corp  Informatique">
            <a:extLst>
              <a:ext uri="{FF2B5EF4-FFF2-40B4-BE49-F238E27FC236}">
                <a16:creationId xmlns:a16="http://schemas.microsoft.com/office/drawing/2014/main" id="{90D36D44-9862-B558-EBD1-B35F60F8F8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824346"/>
            <a:ext cx="5614416" cy="324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420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7A092-4D9E-4DBE-AF6E-94A2F098EE6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Gestion des réseaux (1/2):  Objectifs </a:t>
            </a:r>
          </a:p>
        </p:txBody>
      </p:sp>
      <p:pic>
        <p:nvPicPr>
          <p:cNvPr id="5" name="Content Placeholder 4" descr="A screenshot of a cell phone&#10;&#10;Description automatically generated">
            <a:extLst>
              <a:ext uri="{FF2B5EF4-FFF2-40B4-BE49-F238E27FC236}">
                <a16:creationId xmlns:a16="http://schemas.microsoft.com/office/drawing/2014/main" id="{3091EE43-364B-4432-BC40-31779CE1832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2430"/>
          <a:stretch/>
        </p:blipFill>
        <p:spPr>
          <a:xfrm>
            <a:off x="5107351" y="643466"/>
            <a:ext cx="6120629" cy="5568739"/>
          </a:xfrm>
          <a:prstGeom prst="rect">
            <a:avLst/>
          </a:prstGeom>
        </p:spPr>
      </p:pic>
    </p:spTree>
    <p:extLst>
      <p:ext uri="{BB962C8B-B14F-4D97-AF65-F5344CB8AC3E}">
        <p14:creationId xmlns:p14="http://schemas.microsoft.com/office/powerpoint/2010/main" val="4263923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E5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EADB9-8690-4387-873D-6EF372B7E31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Gestion des réseaux (2/2):  Types de réseau </a:t>
            </a:r>
          </a:p>
        </p:txBody>
      </p:sp>
      <p:pic>
        <p:nvPicPr>
          <p:cNvPr id="5" name="Content Placeholder 4" descr="A screenshot of a cell phone&#10;&#10;Description automatically generated">
            <a:extLst>
              <a:ext uri="{FF2B5EF4-FFF2-40B4-BE49-F238E27FC236}">
                <a16:creationId xmlns:a16="http://schemas.microsoft.com/office/drawing/2014/main" id="{D24A2039-9649-418E-9905-E0CE7FF1AE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5375" y="961812"/>
            <a:ext cx="6574649" cy="4930987"/>
          </a:xfrm>
          <a:prstGeom prst="rect">
            <a:avLst/>
          </a:prstGeom>
        </p:spPr>
      </p:pic>
    </p:spTree>
    <p:extLst>
      <p:ext uri="{BB962C8B-B14F-4D97-AF65-F5344CB8AC3E}">
        <p14:creationId xmlns:p14="http://schemas.microsoft.com/office/powerpoint/2010/main" val="232319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CD46A-3E8A-49CE-884B-9EADC20C9DE0}"/>
              </a:ext>
            </a:extLst>
          </p:cNvPr>
          <p:cNvSpPr>
            <a:spLocks noGrp="1"/>
          </p:cNvSpPr>
          <p:nvPr>
            <p:ph type="title"/>
          </p:nvPr>
        </p:nvSpPr>
        <p:spPr>
          <a:xfrm>
            <a:off x="838200" y="588168"/>
            <a:ext cx="10515600" cy="1325563"/>
          </a:xfrm>
        </p:spPr>
        <p:txBody>
          <a:bodyPr>
            <a:normAutofit/>
          </a:bodyPr>
          <a:lstStyle/>
          <a:p>
            <a:pPr algn="ctr"/>
            <a:r>
              <a:rPr lang="en-US" sz="4600">
                <a:solidFill>
                  <a:srgbClr val="FFFFFF"/>
                </a:solidFill>
              </a:rPr>
              <a:t>TP-3: Gérez vos reseaux Docker</a:t>
            </a:r>
            <a:endParaRPr lang="fr-FR" sz="4600">
              <a:solidFill>
                <a:srgbClr val="FFFFFF"/>
              </a:solidFill>
            </a:endParaRPr>
          </a:p>
        </p:txBody>
      </p:sp>
      <p:sp>
        <p:nvSpPr>
          <p:cNvPr id="3" name="Content Placeholder 2">
            <a:extLst>
              <a:ext uri="{FF2B5EF4-FFF2-40B4-BE49-F238E27FC236}">
                <a16:creationId xmlns:a16="http://schemas.microsoft.com/office/drawing/2014/main" id="{FBA2A95D-1892-4CA5-B155-A28CC6D2B1BD}"/>
              </a:ext>
            </a:extLst>
          </p:cNvPr>
          <p:cNvSpPr>
            <a:spLocks noGrp="1"/>
          </p:cNvSpPr>
          <p:nvPr>
            <p:ph idx="1"/>
          </p:nvPr>
        </p:nvSpPr>
        <p:spPr>
          <a:xfrm>
            <a:off x="838200" y="2391568"/>
            <a:ext cx="10515600" cy="3785394"/>
          </a:xfrm>
        </p:spPr>
        <p:txBody>
          <a:bodyPr anchor="ctr">
            <a:normAutofit/>
          </a:bodyPr>
          <a:lstStyle/>
          <a:p>
            <a:r>
              <a:rPr lang="en-US" sz="2400"/>
              <a:t>Créez un reseau docker de type bridge</a:t>
            </a:r>
          </a:p>
          <a:p>
            <a:r>
              <a:rPr lang="en-US" sz="2400"/>
              <a:t>Créez deux conteneurs ubuntu dans le reseau créé précédement</a:t>
            </a:r>
          </a:p>
          <a:p>
            <a:r>
              <a:rPr lang="en-US" sz="2400"/>
              <a:t>Installer la commande ping et tentez de pinguer les conteneurs entre eux avec leur ip et par leur nom</a:t>
            </a:r>
            <a:endParaRPr lang="fr-FR" sz="2400"/>
          </a:p>
        </p:txBody>
      </p:sp>
    </p:spTree>
    <p:extLst>
      <p:ext uri="{BB962C8B-B14F-4D97-AF65-F5344CB8AC3E}">
        <p14:creationId xmlns:p14="http://schemas.microsoft.com/office/powerpoint/2010/main" val="2765791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29508182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508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075F9-707E-4233-AE04-22DB0DB377B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Gestion du stockage (1/2): Problème</a:t>
            </a:r>
          </a:p>
        </p:txBody>
      </p:sp>
      <p:pic>
        <p:nvPicPr>
          <p:cNvPr id="5" name="Content Placeholder 4" descr="A picture containing screenshot&#10;&#10;Description automatically generated">
            <a:extLst>
              <a:ext uri="{FF2B5EF4-FFF2-40B4-BE49-F238E27FC236}">
                <a16:creationId xmlns:a16="http://schemas.microsoft.com/office/drawing/2014/main" id="{5EA77DEE-66B9-4E5D-B742-A87D9C007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058764"/>
            <a:ext cx="7188199" cy="4737083"/>
          </a:xfrm>
          <a:prstGeom prst="rect">
            <a:avLst/>
          </a:prstGeom>
        </p:spPr>
      </p:pic>
    </p:spTree>
    <p:extLst>
      <p:ext uri="{BB962C8B-B14F-4D97-AF65-F5344CB8AC3E}">
        <p14:creationId xmlns:p14="http://schemas.microsoft.com/office/powerpoint/2010/main" val="2390920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1D2D6-2BD2-4090-A287-AC944AC6731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Gestion du stockage (2/2): Type de stockage</a:t>
            </a:r>
          </a:p>
        </p:txBody>
      </p:sp>
      <p:pic>
        <p:nvPicPr>
          <p:cNvPr id="5" name="Content Placeholder 4" descr="A screenshot of a cell phone&#10;&#10;Description automatically generated">
            <a:extLst>
              <a:ext uri="{FF2B5EF4-FFF2-40B4-BE49-F238E27FC236}">
                <a16:creationId xmlns:a16="http://schemas.microsoft.com/office/drawing/2014/main" id="{74E8198C-253E-4656-8FB6-1946443F16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594315"/>
            <a:ext cx="7188199" cy="3665980"/>
          </a:xfrm>
          <a:prstGeom prst="rect">
            <a:avLst/>
          </a:prstGeom>
        </p:spPr>
      </p:pic>
    </p:spTree>
    <p:extLst>
      <p:ext uri="{BB962C8B-B14F-4D97-AF65-F5344CB8AC3E}">
        <p14:creationId xmlns:p14="http://schemas.microsoft.com/office/powerpoint/2010/main" val="213088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9828E-AD88-4E23-9C27-717DB5C74B1B}"/>
              </a:ext>
            </a:extLst>
          </p:cNvPr>
          <p:cNvSpPr>
            <a:spLocks noGrp="1"/>
          </p:cNvSpPr>
          <p:nvPr>
            <p:ph type="title"/>
          </p:nvPr>
        </p:nvSpPr>
        <p:spPr>
          <a:xfrm>
            <a:off x="838200" y="365125"/>
            <a:ext cx="10515600" cy="1325563"/>
          </a:xfrm>
        </p:spPr>
        <p:txBody>
          <a:bodyPr>
            <a:normAutofit/>
          </a:bodyPr>
          <a:lstStyle/>
          <a:p>
            <a:r>
              <a:rPr lang="en-US" sz="4600">
                <a:solidFill>
                  <a:srgbClr val="FFFFFF"/>
                </a:solidFill>
              </a:rPr>
              <a:t>TP-4: Gérez votre stockage persistent</a:t>
            </a:r>
            <a:endParaRPr lang="fr-FR" sz="4600">
              <a:solidFill>
                <a:srgbClr val="FFFFFF"/>
              </a:solidFill>
            </a:endParaRPr>
          </a:p>
        </p:txBody>
      </p:sp>
      <p:sp>
        <p:nvSpPr>
          <p:cNvPr id="3" name="Content Placeholder 2">
            <a:extLst>
              <a:ext uri="{FF2B5EF4-FFF2-40B4-BE49-F238E27FC236}">
                <a16:creationId xmlns:a16="http://schemas.microsoft.com/office/drawing/2014/main" id="{F84F60B1-708A-4564-B6F3-305D7AC88213}"/>
              </a:ext>
            </a:extLst>
          </p:cNvPr>
          <p:cNvSpPr>
            <a:spLocks noGrp="1"/>
          </p:cNvSpPr>
          <p:nvPr>
            <p:ph idx="1"/>
          </p:nvPr>
        </p:nvSpPr>
        <p:spPr>
          <a:xfrm>
            <a:off x="838200" y="2438400"/>
            <a:ext cx="10515600" cy="3738562"/>
          </a:xfrm>
        </p:spPr>
        <p:txBody>
          <a:bodyPr>
            <a:normAutofit/>
          </a:bodyPr>
          <a:lstStyle/>
          <a:p>
            <a:r>
              <a:rPr lang="en-US" sz="2600"/>
              <a:t>Créez un volume de type volumes </a:t>
            </a:r>
          </a:p>
          <a:p>
            <a:r>
              <a:rPr lang="en-US" sz="2600"/>
              <a:t>Créez deux conteneurs ubuntu (ubuntu1 et ubuntu2) et Montez le volume créé dans le repertoire /tmp de chacun des conteneurs ubuntu</a:t>
            </a:r>
          </a:p>
          <a:p>
            <a:r>
              <a:rPr lang="en-US" sz="2600"/>
              <a:t>Créez un fichier toto.txt dans repertoire /tmp de ubuntu1 et verifies qu’il est bien present dans /tmp de ubuntu2</a:t>
            </a:r>
          </a:p>
          <a:p>
            <a:r>
              <a:rPr lang="en-US" sz="2600"/>
              <a:t>Créez un conteneur apache dont le site internet affiché sera celui hébergé ici : </a:t>
            </a:r>
            <a:r>
              <a:rPr lang="en-US" sz="2600">
                <a:hlinkClick r:id="rId2"/>
              </a:rPr>
              <a:t>https://github.com/diranetafen/static-website-example.git</a:t>
            </a:r>
            <a:r>
              <a:rPr lang="en-US" sz="2600"/>
              <a:t> (utilisez un volume de type bind mount), n’oubliez pas de verifier que le site est bien accéssible</a:t>
            </a:r>
            <a:endParaRPr lang="fr-FR" sz="2600"/>
          </a:p>
        </p:txBody>
      </p:sp>
    </p:spTree>
    <p:extLst>
      <p:ext uri="{BB962C8B-B14F-4D97-AF65-F5344CB8AC3E}">
        <p14:creationId xmlns:p14="http://schemas.microsoft.com/office/powerpoint/2010/main" val="38709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164653303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441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A6026-D3AA-4991-9140-D00FE7FBC448}"/>
              </a:ext>
            </a:extLst>
          </p:cNvPr>
          <p:cNvSpPr>
            <a:spLocks noGrp="1"/>
          </p:cNvSpPr>
          <p:nvPr>
            <p:ph type="title"/>
          </p:nvPr>
        </p:nvSpPr>
        <p:spPr>
          <a:xfrm>
            <a:off x="838200" y="585216"/>
            <a:ext cx="10515600" cy="1325563"/>
          </a:xfrm>
        </p:spPr>
        <p:txBody>
          <a:bodyPr>
            <a:normAutofit/>
          </a:bodyPr>
          <a:lstStyle/>
          <a:p>
            <a:r>
              <a:rPr lang="en-US">
                <a:solidFill>
                  <a:schemeClr val="bg1"/>
                </a:solidFill>
              </a:rPr>
              <a:t>Introduction à l’infrastructure as code (IaC) avec docker-compose(1/2): Définition</a:t>
            </a:r>
          </a:p>
        </p:txBody>
      </p:sp>
      <p:pic>
        <p:nvPicPr>
          <p:cNvPr id="5" name="Content Placeholder 4" descr="A picture containing toy, table&#10;&#10;Description automatically generated">
            <a:extLst>
              <a:ext uri="{FF2B5EF4-FFF2-40B4-BE49-F238E27FC236}">
                <a16:creationId xmlns:a16="http://schemas.microsoft.com/office/drawing/2014/main" id="{FF09E714-0021-437B-985F-727CDF16F294}"/>
              </a:ext>
            </a:extLst>
          </p:cNvPr>
          <p:cNvPicPr>
            <a:picLocks noChangeAspect="1"/>
          </p:cNvPicPr>
          <p:nvPr/>
        </p:nvPicPr>
        <p:blipFill rotWithShape="1">
          <a:blip r:embed="rId2">
            <a:extLst>
              <a:ext uri="{28A0092B-C50C-407E-A947-70E740481C1C}">
                <a14:useLocalDpi xmlns:a14="http://schemas.microsoft.com/office/drawing/2010/main" val="0"/>
              </a:ext>
            </a:extLst>
          </a:blip>
          <a:srcRect r="14811"/>
          <a:stretch/>
        </p:blipFill>
        <p:spPr>
          <a:xfrm>
            <a:off x="841248" y="2516777"/>
            <a:ext cx="6236208" cy="3660185"/>
          </a:xfrm>
          <a:prstGeom prst="rect">
            <a:avLst/>
          </a:prstGeom>
        </p:spPr>
      </p:pic>
      <p:sp>
        <p:nvSpPr>
          <p:cNvPr id="17" name="Content Placeholder 8">
            <a:extLst>
              <a:ext uri="{FF2B5EF4-FFF2-40B4-BE49-F238E27FC236}">
                <a16:creationId xmlns:a16="http://schemas.microsoft.com/office/drawing/2014/main" id="{8964077D-9CC5-4DB7-8158-3310DC6B4828}"/>
              </a:ext>
            </a:extLst>
          </p:cNvPr>
          <p:cNvSpPr>
            <a:spLocks noGrp="1"/>
          </p:cNvSpPr>
          <p:nvPr>
            <p:ph idx="1"/>
          </p:nvPr>
        </p:nvSpPr>
        <p:spPr>
          <a:xfrm>
            <a:off x="7546848" y="2516777"/>
            <a:ext cx="3803904" cy="3660185"/>
          </a:xfrm>
        </p:spPr>
        <p:txBody>
          <a:bodyPr anchor="ctr">
            <a:normAutofit/>
          </a:bodyPr>
          <a:lstStyle/>
          <a:p>
            <a:r>
              <a:rPr lang="fr-FR" sz="2200" dirty="0"/>
              <a:t>Automatisation</a:t>
            </a:r>
          </a:p>
          <a:p>
            <a:r>
              <a:rPr lang="fr-FR" sz="2200" dirty="0"/>
              <a:t>Redéploiement</a:t>
            </a:r>
          </a:p>
          <a:p>
            <a:r>
              <a:rPr lang="fr-FR" sz="2200" dirty="0" err="1"/>
              <a:t>Versionning</a:t>
            </a:r>
            <a:endParaRPr lang="en-US" sz="2200" dirty="0"/>
          </a:p>
        </p:txBody>
      </p:sp>
    </p:spTree>
    <p:extLst>
      <p:ext uri="{BB962C8B-B14F-4D97-AF65-F5344CB8AC3E}">
        <p14:creationId xmlns:p14="http://schemas.microsoft.com/office/powerpoint/2010/main" val="2788828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2E3C0-6B2B-4C22-876B-A8B4CEE5EF4D}"/>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4100">
                <a:solidFill>
                  <a:schemeClr val="bg1"/>
                </a:solidFill>
              </a:rPr>
              <a:t>Introduction à l’infrastructure as code (IaC) avec docker-compose(2/2): Anatomie</a:t>
            </a:r>
          </a:p>
        </p:txBody>
      </p:sp>
      <p:pic>
        <p:nvPicPr>
          <p:cNvPr id="5" name="Content Placeholder 4" descr="A screenshot of a cell phone&#10;&#10;Description automatically generated">
            <a:extLst>
              <a:ext uri="{FF2B5EF4-FFF2-40B4-BE49-F238E27FC236}">
                <a16:creationId xmlns:a16="http://schemas.microsoft.com/office/drawing/2014/main" id="{E42BFA35-686B-4EBD-A6BD-5E54223547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32" b="1"/>
          <a:stretch/>
        </p:blipFill>
        <p:spPr>
          <a:xfrm>
            <a:off x="4654297" y="10"/>
            <a:ext cx="7537704" cy="6857990"/>
          </a:xfrm>
          <a:prstGeom prst="rect">
            <a:avLst/>
          </a:prstGeom>
        </p:spPr>
      </p:pic>
    </p:spTree>
    <p:extLst>
      <p:ext uri="{BB962C8B-B14F-4D97-AF65-F5344CB8AC3E}">
        <p14:creationId xmlns:p14="http://schemas.microsoft.com/office/powerpoint/2010/main" val="119861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310682"/>
            <a:ext cx="10909640" cy="1445036"/>
          </a:xfrm>
        </p:spPr>
        <p:txBody>
          <a:bodyPr vert="horz" lIns="91440" tIns="45720" rIns="91440" bIns="45720" rtlCol="0" anchor="ctr">
            <a:normAutofit fontScale="90000"/>
          </a:bodyPr>
          <a:lstStyle/>
          <a:p>
            <a:pPr algn="ctr"/>
            <a:r>
              <a:rPr lang="en-US" sz="6600" dirty="0"/>
              <a:t>Presentation des concepts(2/8):</a:t>
            </a:r>
            <a:br>
              <a:rPr lang="en-US" sz="6600" dirty="0"/>
            </a:br>
            <a:r>
              <a:rPr lang="en-US" sz="6600" dirty="0" err="1"/>
              <a:t>Virtualisation</a:t>
            </a:r>
            <a:r>
              <a:rPr lang="en-US" sz="6600" dirty="0"/>
              <a:t> 2/2</a:t>
            </a:r>
          </a:p>
        </p:txBody>
      </p:sp>
      <p:sp>
        <p:nvSpPr>
          <p:cNvPr id="5133"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Hyperviseur Type 1">
            <a:extLst>
              <a:ext uri="{FF2B5EF4-FFF2-40B4-BE49-F238E27FC236}">
                <a16:creationId xmlns:a16="http://schemas.microsoft.com/office/drawing/2014/main" id="{F10D7DB1-114D-DA7C-7E37-A9FA22F926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7040" y="1921692"/>
            <a:ext cx="2989319" cy="360004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Quels sont vos hyperviseurs préférés pour faire de la virtualisation de  serveurs ? Et pourquoi ?">
            <a:extLst>
              <a:ext uri="{FF2B5EF4-FFF2-40B4-BE49-F238E27FC236}">
                <a16:creationId xmlns:a16="http://schemas.microsoft.com/office/drawing/2014/main" id="{4135A4CF-DD27-62CD-7528-DAF6957314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6908" y="1922482"/>
            <a:ext cx="3758184" cy="359846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yperviseur Type 2">
            <a:extLst>
              <a:ext uri="{FF2B5EF4-FFF2-40B4-BE49-F238E27FC236}">
                <a16:creationId xmlns:a16="http://schemas.microsoft.com/office/drawing/2014/main" id="{09E3A304-DC56-295E-1B73-F0828202FA7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41208" y="2053642"/>
            <a:ext cx="3758184" cy="33361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15F51355-6146-EDFD-EAC1-C7616A33AC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0827" y="5413843"/>
            <a:ext cx="11334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VMware Workstation - Wikipedia">
            <a:extLst>
              <a:ext uri="{FF2B5EF4-FFF2-40B4-BE49-F238E27FC236}">
                <a16:creationId xmlns:a16="http://schemas.microsoft.com/office/drawing/2014/main" id="{FD516574-9CFF-A237-AA1A-5DF61E1D8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9576" y="5625048"/>
            <a:ext cx="1220724" cy="80524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upload.wikimedia.org/wikipedia/commons/2/2e/VMware...">
            <a:extLst>
              <a:ext uri="{FF2B5EF4-FFF2-40B4-BE49-F238E27FC236}">
                <a16:creationId xmlns:a16="http://schemas.microsoft.com/office/drawing/2014/main" id="{A468C448-F978-0E3D-EC4D-B81A386742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687707"/>
            <a:ext cx="19050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D0F53738-4C6F-51E5-0912-489587638E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9482" y="6068347"/>
            <a:ext cx="1133475" cy="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445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D643A-BCF9-43F8-9516-236B86C620A3}"/>
              </a:ext>
            </a:extLst>
          </p:cNvPr>
          <p:cNvSpPr>
            <a:spLocks noGrp="1"/>
          </p:cNvSpPr>
          <p:nvPr>
            <p:ph type="title"/>
          </p:nvPr>
        </p:nvSpPr>
        <p:spPr>
          <a:xfrm>
            <a:off x="838200" y="365125"/>
            <a:ext cx="10515600" cy="1325563"/>
          </a:xfrm>
        </p:spPr>
        <p:txBody>
          <a:bodyPr>
            <a:normAutofit/>
          </a:bodyPr>
          <a:lstStyle/>
          <a:p>
            <a:r>
              <a:rPr lang="en-US" sz="4600">
                <a:solidFill>
                  <a:srgbClr val="FFFFFF"/>
                </a:solidFill>
              </a:rPr>
              <a:t>TP-5: IaC avec docker-compose </a:t>
            </a:r>
            <a:endParaRPr lang="fr-FR" sz="4600">
              <a:solidFill>
                <a:srgbClr val="FFFFFF"/>
              </a:solidFill>
            </a:endParaRPr>
          </a:p>
        </p:txBody>
      </p:sp>
      <p:sp>
        <p:nvSpPr>
          <p:cNvPr id="3" name="Content Placeholder 2">
            <a:extLst>
              <a:ext uri="{FF2B5EF4-FFF2-40B4-BE49-F238E27FC236}">
                <a16:creationId xmlns:a16="http://schemas.microsoft.com/office/drawing/2014/main" id="{9455161B-1C91-40F8-A128-7ADFE2B372C8}"/>
              </a:ext>
            </a:extLst>
          </p:cNvPr>
          <p:cNvSpPr>
            <a:spLocks noGrp="1"/>
          </p:cNvSpPr>
          <p:nvPr>
            <p:ph idx="1"/>
          </p:nvPr>
        </p:nvSpPr>
        <p:spPr>
          <a:xfrm>
            <a:off x="838200" y="2438400"/>
            <a:ext cx="10515600" cy="3738562"/>
          </a:xfrm>
        </p:spPr>
        <p:txBody>
          <a:bodyPr>
            <a:normAutofit/>
          </a:bodyPr>
          <a:lstStyle/>
          <a:p>
            <a:r>
              <a:rPr lang="en-US" sz="2600"/>
              <a:t>Déployer le logiciel odoo à l’aide de docker-compose</a:t>
            </a:r>
          </a:p>
          <a:p>
            <a:r>
              <a:rPr lang="en-US" sz="2600"/>
              <a:t>Vous pouvez vous inspirer de la documentation disponible sur le dockerhub : </a:t>
            </a:r>
            <a:r>
              <a:rPr lang="fr-FR" sz="2600">
                <a:hlinkClick r:id="rId2"/>
              </a:rPr>
              <a:t>https://hub.docker.com/_/odoo</a:t>
            </a:r>
            <a:endParaRPr lang="fr-FR" sz="2600"/>
          </a:p>
          <a:p>
            <a:r>
              <a:rPr lang="fr-FR" sz="2600"/>
              <a:t>Modifiez le docker-compose afin d’exposer le port 80 du conteneur odoo à l’extérieur et pas le 8069</a:t>
            </a:r>
          </a:p>
          <a:p>
            <a:r>
              <a:rPr lang="fr-FR" sz="2600"/>
              <a:t>Modifiez le docker-compose afin que le conteneur odoo et db soit dans le même réseau specifique qui s’appellera odoo_network et de type bridge</a:t>
            </a:r>
          </a:p>
          <a:p>
            <a:r>
              <a:rPr lang="fr-FR" sz="2600"/>
              <a:t>Vérifiez que l’application Odoo est bien accéssible</a:t>
            </a:r>
          </a:p>
        </p:txBody>
      </p:sp>
    </p:spTree>
    <p:extLst>
      <p:ext uri="{BB962C8B-B14F-4D97-AF65-F5344CB8AC3E}">
        <p14:creationId xmlns:p14="http://schemas.microsoft.com/office/powerpoint/2010/main" val="4168878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94199153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6607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C9083-3739-4DB5-9CC5-F063E0E7A645}"/>
              </a:ext>
            </a:extLst>
          </p:cNvPr>
          <p:cNvSpPr>
            <a:spLocks noGrp="1"/>
          </p:cNvSpPr>
          <p:nvPr>
            <p:ph type="title"/>
          </p:nvPr>
        </p:nvSpPr>
        <p:spPr>
          <a:xfrm>
            <a:off x="838200" y="585216"/>
            <a:ext cx="10515600" cy="1325563"/>
          </a:xfrm>
        </p:spPr>
        <p:txBody>
          <a:bodyPr>
            <a:normAutofit/>
          </a:bodyPr>
          <a:lstStyle/>
          <a:p>
            <a:r>
              <a:rPr lang="en-US">
                <a:solidFill>
                  <a:schemeClr val="bg1"/>
                </a:solidFill>
              </a:rPr>
              <a:t>Introduction à l’orchestration avec Docker Swarm (1/2): Clustering</a:t>
            </a:r>
            <a:endParaRPr lang="fr-FR">
              <a:solidFill>
                <a:schemeClr val="bg1"/>
              </a:solidFill>
            </a:endParaRPr>
          </a:p>
        </p:txBody>
      </p:sp>
      <p:pic>
        <p:nvPicPr>
          <p:cNvPr id="4" name="Picture 2" descr="Swarm mode cluster">
            <a:extLst>
              <a:ext uri="{FF2B5EF4-FFF2-40B4-BE49-F238E27FC236}">
                <a16:creationId xmlns:a16="http://schemas.microsoft.com/office/drawing/2014/main" id="{294DF307-E19E-4595-8177-062A25242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03" r="9418"/>
          <a:stretch/>
        </p:blipFill>
        <p:spPr bwMode="auto">
          <a:xfrm>
            <a:off x="841248" y="2516777"/>
            <a:ext cx="6236208" cy="366018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3DE05D5F-5CEE-45CC-BBF1-9087D8528277}"/>
              </a:ext>
            </a:extLst>
          </p:cNvPr>
          <p:cNvSpPr>
            <a:spLocks noGrp="1"/>
          </p:cNvSpPr>
          <p:nvPr>
            <p:ph idx="1"/>
          </p:nvPr>
        </p:nvSpPr>
        <p:spPr>
          <a:xfrm>
            <a:off x="7546848" y="2516777"/>
            <a:ext cx="3803904" cy="3660185"/>
          </a:xfrm>
        </p:spPr>
        <p:txBody>
          <a:bodyPr anchor="ctr">
            <a:normAutofit/>
          </a:bodyPr>
          <a:lstStyle/>
          <a:p>
            <a:r>
              <a:rPr lang="fr-FR" sz="2200" dirty="0" err="1"/>
              <a:t>Fail-Over</a:t>
            </a:r>
            <a:endParaRPr lang="fr-FR" sz="2200" dirty="0"/>
          </a:p>
          <a:p>
            <a:r>
              <a:rPr lang="fr-FR" sz="2200" dirty="0"/>
              <a:t>Scalabilité</a:t>
            </a:r>
          </a:p>
          <a:p>
            <a:r>
              <a:rPr lang="fr-FR" sz="2200" dirty="0" err="1"/>
              <a:t>Loadbalancing</a:t>
            </a:r>
            <a:endParaRPr lang="en-US" sz="2200" dirty="0"/>
          </a:p>
        </p:txBody>
      </p:sp>
    </p:spTree>
    <p:extLst>
      <p:ext uri="{BB962C8B-B14F-4D97-AF65-F5344CB8AC3E}">
        <p14:creationId xmlns:p14="http://schemas.microsoft.com/office/powerpoint/2010/main" val="2573345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827BD-6527-413B-94C2-CBB304B043A0}"/>
              </a:ext>
            </a:extLst>
          </p:cNvPr>
          <p:cNvSpPr>
            <a:spLocks noGrp="1"/>
          </p:cNvSpPr>
          <p:nvPr>
            <p:ph type="title"/>
          </p:nvPr>
        </p:nvSpPr>
        <p:spPr>
          <a:xfrm>
            <a:off x="838200" y="585216"/>
            <a:ext cx="10515600" cy="1325563"/>
          </a:xfrm>
        </p:spPr>
        <p:txBody>
          <a:bodyPr>
            <a:normAutofit/>
          </a:bodyPr>
          <a:lstStyle/>
          <a:p>
            <a:r>
              <a:rPr lang="en-US">
                <a:solidFill>
                  <a:srgbClr val="FFFFFF"/>
                </a:solidFill>
              </a:rPr>
              <a:t>Introduction à l’orchestration avec Docker Swarm (2/2): IaC</a:t>
            </a:r>
            <a:endParaRPr lang="fr-FR">
              <a:solidFill>
                <a:srgbClr val="FFFFFF"/>
              </a:solidFill>
            </a:endParaRPr>
          </a:p>
        </p:txBody>
      </p:sp>
      <p:pic>
        <p:nvPicPr>
          <p:cNvPr id="4" name="Image 2">
            <a:extLst>
              <a:ext uri="{FF2B5EF4-FFF2-40B4-BE49-F238E27FC236}">
                <a16:creationId xmlns:a16="http://schemas.microsoft.com/office/drawing/2014/main" id="{013B2D35-97BD-414B-9041-236BAE753465}"/>
              </a:ext>
            </a:extLst>
          </p:cNvPr>
          <p:cNvPicPr>
            <a:picLocks noChangeAspect="1"/>
          </p:cNvPicPr>
          <p:nvPr/>
        </p:nvPicPr>
        <p:blipFill rotWithShape="1">
          <a:blip r:embed="rId2"/>
          <a:srcRect r="21624" b="-2"/>
          <a:stretch/>
        </p:blipFill>
        <p:spPr>
          <a:xfrm>
            <a:off x="841248" y="2516777"/>
            <a:ext cx="6236208" cy="3660185"/>
          </a:xfrm>
          <a:prstGeom prst="rect">
            <a:avLst/>
          </a:prstGeom>
        </p:spPr>
      </p:pic>
      <p:sp>
        <p:nvSpPr>
          <p:cNvPr id="8" name="Content Placeholder 7">
            <a:extLst>
              <a:ext uri="{FF2B5EF4-FFF2-40B4-BE49-F238E27FC236}">
                <a16:creationId xmlns:a16="http://schemas.microsoft.com/office/drawing/2014/main" id="{617AF60A-BD8B-4EBD-A4F8-7D9D1693E0B4}"/>
              </a:ext>
            </a:extLst>
          </p:cNvPr>
          <p:cNvSpPr>
            <a:spLocks noGrp="1"/>
          </p:cNvSpPr>
          <p:nvPr>
            <p:ph idx="1"/>
          </p:nvPr>
        </p:nvSpPr>
        <p:spPr>
          <a:xfrm>
            <a:off x="7546848" y="2516777"/>
            <a:ext cx="3803904" cy="3660185"/>
          </a:xfrm>
        </p:spPr>
        <p:txBody>
          <a:bodyPr anchor="ctr">
            <a:normAutofit/>
          </a:bodyPr>
          <a:lstStyle/>
          <a:p>
            <a:r>
              <a:rPr lang="fr-FR" sz="2200" dirty="0" err="1"/>
              <a:t>Replica</a:t>
            </a:r>
            <a:endParaRPr lang="fr-FR" sz="2200" dirty="0"/>
          </a:p>
          <a:p>
            <a:r>
              <a:rPr lang="fr-FR" sz="2200" dirty="0"/>
              <a:t>Update </a:t>
            </a:r>
            <a:r>
              <a:rPr lang="fr-FR" sz="2200" dirty="0" err="1"/>
              <a:t>strategy</a:t>
            </a:r>
            <a:endParaRPr lang="en-US" sz="2200" dirty="0"/>
          </a:p>
        </p:txBody>
      </p:sp>
    </p:spTree>
    <p:extLst>
      <p:ext uri="{BB962C8B-B14F-4D97-AF65-F5344CB8AC3E}">
        <p14:creationId xmlns:p14="http://schemas.microsoft.com/office/powerpoint/2010/main" val="910601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C9A707-243C-4AEA-B916-655F571D4B27}"/>
              </a:ext>
            </a:extLst>
          </p:cNvPr>
          <p:cNvSpPr>
            <a:spLocks noGrp="1"/>
          </p:cNvSpPr>
          <p:nvPr>
            <p:ph type="title"/>
          </p:nvPr>
        </p:nvSpPr>
        <p:spPr>
          <a:xfrm>
            <a:off x="838200" y="588168"/>
            <a:ext cx="10515600" cy="1325563"/>
          </a:xfrm>
        </p:spPr>
        <p:txBody>
          <a:bodyPr>
            <a:normAutofit/>
          </a:bodyPr>
          <a:lstStyle/>
          <a:p>
            <a:pPr algn="ctr"/>
            <a:r>
              <a:rPr lang="en-US" sz="4600">
                <a:solidFill>
                  <a:srgbClr val="FFFFFF"/>
                </a:solidFill>
              </a:rPr>
              <a:t>TP-6: Docker Swarm (1 master et 1 node)</a:t>
            </a:r>
            <a:endParaRPr lang="fr-FR" sz="4600">
              <a:solidFill>
                <a:srgbClr val="FFFFFF"/>
              </a:solidFill>
            </a:endParaRPr>
          </a:p>
        </p:txBody>
      </p:sp>
      <p:sp>
        <p:nvSpPr>
          <p:cNvPr id="3" name="Content Placeholder 2">
            <a:extLst>
              <a:ext uri="{FF2B5EF4-FFF2-40B4-BE49-F238E27FC236}">
                <a16:creationId xmlns:a16="http://schemas.microsoft.com/office/drawing/2014/main" id="{716DD233-1530-430F-84A4-49E4801580BF}"/>
              </a:ext>
            </a:extLst>
          </p:cNvPr>
          <p:cNvSpPr>
            <a:spLocks noGrp="1"/>
          </p:cNvSpPr>
          <p:nvPr>
            <p:ph idx="1"/>
          </p:nvPr>
        </p:nvSpPr>
        <p:spPr>
          <a:xfrm>
            <a:off x="838200" y="2391568"/>
            <a:ext cx="10515600" cy="3785394"/>
          </a:xfrm>
        </p:spPr>
        <p:txBody>
          <a:bodyPr anchor="ctr">
            <a:normAutofit/>
          </a:bodyPr>
          <a:lstStyle/>
          <a:p>
            <a:r>
              <a:rPr lang="en-US" sz="2400"/>
              <a:t>Installer un cluster swarm compose d’un master et d’un node</a:t>
            </a:r>
          </a:p>
          <a:p>
            <a:r>
              <a:rPr lang="en-US" sz="2400"/>
              <a:t>Utilisez la plateforme de labs pour deployer deux instances (1 master et 1 worker)</a:t>
            </a:r>
          </a:p>
          <a:p>
            <a:r>
              <a:rPr lang="en-US" sz="2400"/>
              <a:t>Initialisez le cluster et rajouter le worker dans le cluster</a:t>
            </a:r>
          </a:p>
          <a:p>
            <a:r>
              <a:rPr lang="en-US" sz="2400"/>
              <a:t>Déployez l’application de gestion de vote suivante: </a:t>
            </a:r>
            <a:r>
              <a:rPr lang="en-US" sz="2400">
                <a:hlinkClick r:id="rId2"/>
              </a:rPr>
              <a:t>https://github.com/dockersamples/example-voting-app.git</a:t>
            </a:r>
            <a:endParaRPr lang="en-US" sz="2400"/>
          </a:p>
          <a:p>
            <a:r>
              <a:rPr lang="en-US" sz="2400"/>
              <a:t>Testez que l’application fonctionne</a:t>
            </a:r>
            <a:endParaRPr lang="fr-FR" sz="2400"/>
          </a:p>
        </p:txBody>
      </p:sp>
    </p:spTree>
    <p:extLst>
      <p:ext uri="{BB962C8B-B14F-4D97-AF65-F5344CB8AC3E}">
        <p14:creationId xmlns:p14="http://schemas.microsoft.com/office/powerpoint/2010/main" val="35408069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DDBCB-0017-45CF-8768-24BC690314E0}"/>
              </a:ext>
            </a:extLst>
          </p:cNvPr>
          <p:cNvSpPr>
            <a:spLocks noGrp="1"/>
          </p:cNvSpPr>
          <p:nvPr>
            <p:ph type="title"/>
          </p:nvPr>
        </p:nvSpPr>
        <p:spPr>
          <a:xfrm>
            <a:off x="635000" y="640823"/>
            <a:ext cx="3418659" cy="5583148"/>
          </a:xfrm>
        </p:spPr>
        <p:txBody>
          <a:bodyPr anchor="ctr">
            <a:normAutofit/>
          </a:bodyPr>
          <a:lstStyle/>
          <a:p>
            <a:r>
              <a:rPr lang="fr-FR" sz="5400"/>
              <a:t>Plan</a:t>
            </a:r>
            <a:endParaRPr lang="en-US" sz="5400"/>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ADD81A-8F89-4AA4-A24B-0F35329317D1}"/>
              </a:ext>
            </a:extLst>
          </p:cNvPr>
          <p:cNvGraphicFramePr>
            <a:graphicFrameLocks noGrp="1"/>
          </p:cNvGraphicFramePr>
          <p:nvPr>
            <p:ph idx="1"/>
            <p:extLst>
              <p:ext uri="{D42A27DB-BD31-4B8C-83A1-F6EECF244321}">
                <p14:modId xmlns:p14="http://schemas.microsoft.com/office/powerpoint/2010/main" val="17838924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451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D96A-57F7-4E7B-BEE8-24BD97779CE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Mini-</a:t>
            </a:r>
            <a:r>
              <a:rPr lang="en-US" dirty="0" err="1"/>
              <a:t>projet</a:t>
            </a:r>
            <a:r>
              <a:rPr lang="en-US" dirty="0"/>
              <a:t>: Student-list </a:t>
            </a:r>
            <a:r>
              <a:rPr lang="en-US" dirty="0">
                <a:hlinkClick r:id="rId3"/>
              </a:rPr>
              <a:t>https://github.com/diranetafen/student-list</a:t>
            </a:r>
            <a:endParaRPr lang="en-US" dirty="0"/>
          </a:p>
        </p:txBody>
      </p:sp>
      <p:pic>
        <p:nvPicPr>
          <p:cNvPr id="6" name="Content Placeholder 5" descr="A picture containing drawing&#10;&#10;Description automatically generated">
            <a:extLst>
              <a:ext uri="{FF2B5EF4-FFF2-40B4-BE49-F238E27FC236}">
                <a16:creationId xmlns:a16="http://schemas.microsoft.com/office/drawing/2014/main" id="{25C14B98-E466-4D81-A74C-056BC8DAF16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0248" r="1" b="10248"/>
          <a:stretch/>
        </p:blipFill>
        <p:spPr>
          <a:xfrm>
            <a:off x="828675" y="1825626"/>
            <a:ext cx="10525125" cy="4351338"/>
          </a:xfrm>
          <a:prstGeom prst="rect">
            <a:avLst/>
          </a:prstGeom>
        </p:spPr>
      </p:pic>
    </p:spTree>
    <p:extLst>
      <p:ext uri="{BB962C8B-B14F-4D97-AF65-F5344CB8AC3E}">
        <p14:creationId xmlns:p14="http://schemas.microsoft.com/office/powerpoint/2010/main" val="180474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457201"/>
            <a:ext cx="10909640" cy="1832654"/>
          </a:xfrm>
        </p:spPr>
        <p:txBody>
          <a:bodyPr vert="horz" lIns="91440" tIns="45720" rIns="91440" bIns="45720" rtlCol="0" anchor="b">
            <a:normAutofit fontScale="90000"/>
          </a:bodyPr>
          <a:lstStyle/>
          <a:p>
            <a:pPr algn="ctr"/>
            <a:r>
              <a:rPr lang="en-US" sz="6600" kern="1200" dirty="0">
                <a:solidFill>
                  <a:schemeClr val="tx1"/>
                </a:solidFill>
                <a:latin typeface="+mj-lt"/>
                <a:ea typeface="+mj-ea"/>
                <a:cs typeface="+mj-cs"/>
              </a:rPr>
              <a:t>Presentation des concepts(3/8): </a:t>
            </a:r>
            <a:br>
              <a:rPr lang="en-US" sz="6600" kern="1200" dirty="0">
                <a:solidFill>
                  <a:schemeClr val="tx1"/>
                </a:solidFill>
                <a:latin typeface="+mj-lt"/>
                <a:ea typeface="+mj-ea"/>
                <a:cs typeface="+mj-cs"/>
              </a:rPr>
            </a:br>
            <a:r>
              <a:rPr lang="en-US" sz="6600" kern="1200" dirty="0">
                <a:solidFill>
                  <a:schemeClr val="tx1"/>
                </a:solidFill>
                <a:latin typeface="+mj-lt"/>
                <a:ea typeface="+mj-ea"/>
                <a:cs typeface="+mj-cs"/>
              </a:rPr>
              <a:t>Cloud Computing 1/3 </a:t>
            </a:r>
          </a:p>
        </p:txBody>
      </p:sp>
      <p:sp>
        <p:nvSpPr>
          <p:cNvPr id="40"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que IaaS, PaaS et SaaS">
            <a:extLst>
              <a:ext uri="{FF2B5EF4-FFF2-40B4-BE49-F238E27FC236}">
                <a16:creationId xmlns:a16="http://schemas.microsoft.com/office/drawing/2014/main" id="{591107D0-231D-814A-90EE-06CBCF8BB2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9278" y="2747056"/>
            <a:ext cx="5757999" cy="310286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D2A444E8-1198-9510-675E-6E411BCF0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9812" y="2493244"/>
            <a:ext cx="5285198" cy="414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536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C01B7-A303-471D-AAF9-1EF84EC7663F}"/>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6600" kern="1200" dirty="0">
                <a:solidFill>
                  <a:schemeClr val="tx1"/>
                </a:solidFill>
                <a:latin typeface="+mj-lt"/>
                <a:ea typeface="+mj-ea"/>
                <a:cs typeface="+mj-cs"/>
              </a:rPr>
              <a:t>Presentation des concepts(4/8):</a:t>
            </a:r>
            <a:br>
              <a:rPr lang="en-US" sz="6600" kern="1200" dirty="0">
                <a:solidFill>
                  <a:schemeClr val="tx1"/>
                </a:solidFill>
                <a:latin typeface="+mj-lt"/>
                <a:ea typeface="+mj-ea"/>
                <a:cs typeface="+mj-cs"/>
              </a:rPr>
            </a:br>
            <a:r>
              <a:rPr lang="en-US" sz="6600" kern="1200" dirty="0">
                <a:solidFill>
                  <a:schemeClr val="tx1"/>
                </a:solidFill>
                <a:latin typeface="+mj-lt"/>
                <a:ea typeface="+mj-ea"/>
                <a:cs typeface="+mj-cs"/>
              </a:rPr>
              <a:t>Cloud Computing 2/3 </a:t>
            </a:r>
          </a:p>
        </p:txBody>
      </p:sp>
      <p:sp>
        <p:nvSpPr>
          <p:cNvPr id="1127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Qu'est-ce que le Cloud Hybride? Avantages du Cloud Hybride? - Alibaba Cloud">
            <a:extLst>
              <a:ext uri="{FF2B5EF4-FFF2-40B4-BE49-F238E27FC236}">
                <a16:creationId xmlns:a16="http://schemas.microsoft.com/office/drawing/2014/main" id="{B08D847A-42C3-FA52-D5B6-8DAE65EBE0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24238" y="2633472"/>
            <a:ext cx="7740476" cy="35863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ise en place d'un cloud privé : pourquoi choisir OpenStack ? | SQLI">
            <a:extLst>
              <a:ext uri="{FF2B5EF4-FFF2-40B4-BE49-F238E27FC236}">
                <a16:creationId xmlns:a16="http://schemas.microsoft.com/office/drawing/2014/main" id="{8622CFD0-57D4-5BB6-4570-7098C437B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6068" y="2807136"/>
            <a:ext cx="976060" cy="94567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ervicio de Migración a AWS Amazon Web Services | Inforges">
            <a:extLst>
              <a:ext uri="{FF2B5EF4-FFF2-40B4-BE49-F238E27FC236}">
                <a16:creationId xmlns:a16="http://schemas.microsoft.com/office/drawing/2014/main" id="{A41779A2-E297-7946-DD83-690B80834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82" y="2390916"/>
            <a:ext cx="2046566" cy="1361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42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4660A-78B0-3AF9-88D2-A9B49D067ECF}"/>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tx1"/>
                </a:solidFill>
                <a:latin typeface="+mj-lt"/>
                <a:ea typeface="+mj-ea"/>
                <a:cs typeface="+mj-cs"/>
              </a:rPr>
              <a:t>Presentation des concepts(5/8):</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Cloud Computing (3/3) Share </a:t>
            </a:r>
            <a:r>
              <a:rPr lang="en-US" sz="3600" kern="1200" dirty="0" err="1">
                <a:solidFill>
                  <a:schemeClr val="tx1"/>
                </a:solidFill>
                <a:latin typeface="+mj-lt"/>
                <a:ea typeface="+mj-ea"/>
                <a:cs typeface="+mj-cs"/>
              </a:rPr>
              <a:t>responsabilities</a:t>
            </a:r>
            <a:r>
              <a:rPr lang="en-US" sz="3600" kern="1200" dirty="0">
                <a:solidFill>
                  <a:schemeClr val="tx1"/>
                </a:solidFill>
                <a:latin typeface="+mj-lt"/>
                <a:ea typeface="+mj-ea"/>
                <a:cs typeface="+mj-cs"/>
              </a:rPr>
              <a:t> </a:t>
            </a:r>
          </a:p>
        </p:txBody>
      </p:sp>
      <p:sp>
        <p:nvSpPr>
          <p:cNvPr id="10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aaS vs PaaS vs IaaS: Differences and How to Choose | Liquid Web">
            <a:extLst>
              <a:ext uri="{FF2B5EF4-FFF2-40B4-BE49-F238E27FC236}">
                <a16:creationId xmlns:a16="http://schemas.microsoft.com/office/drawing/2014/main" id="{8DEF2BE4-C07A-6AA2-907A-3B25F2E4DC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00264"/>
            <a:ext cx="7214616" cy="403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69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eefc695-e69b-4891-8a67-32d9645f15b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5820D50E3BC7842ACA781D73640D936" ma:contentTypeVersion="11" ma:contentTypeDescription="Create a new document." ma:contentTypeScope="" ma:versionID="debf42980a8b64cf05b82409baf9e525">
  <xsd:schema xmlns:xsd="http://www.w3.org/2001/XMLSchema" xmlns:xs="http://www.w3.org/2001/XMLSchema" xmlns:p="http://schemas.microsoft.com/office/2006/metadata/properties" xmlns:ns3="beefc695-e69b-4891-8a67-32d9645f15b3" targetNamespace="http://schemas.microsoft.com/office/2006/metadata/properties" ma:root="true" ma:fieldsID="5af056bde7e189d1d13403589795148d" ns3:_="">
    <xsd:import namespace="beefc695-e69b-4891-8a67-32d9645f15b3"/>
    <xsd:element name="properties">
      <xsd:complexType>
        <xsd:sequence>
          <xsd:element name="documentManagement">
            <xsd:complexType>
              <xsd:all>
                <xsd:element ref="ns3:_activity" minOccurs="0"/>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efc695-e69b-4891-8a67-32d9645f15b3"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ystemTags" ma:index="18"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C75340-B3B1-4507-9A58-DC8C10418BD8}">
  <ds:schemaRefs>
    <ds:schemaRef ds:uri="http://purl.org/dc/elements/1.1/"/>
    <ds:schemaRef ds:uri="http://purl.org/dc/dcmitype/"/>
    <ds:schemaRef ds:uri="beefc695-e69b-4891-8a67-32d9645f15b3"/>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90184CA-8CF7-4241-813D-798D7B8A24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efc695-e69b-4891-8a67-32d9645f15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DA9AF1-1222-4581-8C2F-F719D58BA0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1835</TotalTime>
  <Words>3515</Words>
  <Application>Microsoft Office PowerPoint</Application>
  <PresentationFormat>Widescreen</PresentationFormat>
  <Paragraphs>324</Paragraphs>
  <Slides>66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-apple-system</vt:lpstr>
      <vt:lpstr>Arial</vt:lpstr>
      <vt:lpstr>Calibri</vt:lpstr>
      <vt:lpstr>Calibri Light</vt:lpstr>
      <vt:lpstr>var(--nextui-fonts-sans)</vt:lpstr>
      <vt:lpstr>Office Theme</vt:lpstr>
      <vt:lpstr>Introduction aux micro-services &amp; Cloud Natives</vt:lpstr>
      <vt:lpstr>Plan</vt:lpstr>
      <vt:lpstr>Plan</vt:lpstr>
      <vt:lpstr>Plan</vt:lpstr>
      <vt:lpstr>Presentation des concepts(1/8):Virtualisation 1/2</vt:lpstr>
      <vt:lpstr>Presentation des concepts(2/8): Virtualisation 2/2</vt:lpstr>
      <vt:lpstr>Presentation des concepts(3/8):  Cloud Computing 1/3 </vt:lpstr>
      <vt:lpstr>Presentation des concepts(4/8): Cloud Computing 2/3 </vt:lpstr>
      <vt:lpstr>PowerPoint Presentation</vt:lpstr>
      <vt:lpstr>Presentation des Concepts(6/8): Application Cloud Native</vt:lpstr>
      <vt:lpstr>Presentation des Concepts(7/8): Cattle VS Pet</vt:lpstr>
      <vt:lpstr>Presentation des concepts(8/8): IAC Tools</vt:lpstr>
      <vt:lpstr>Plan</vt:lpstr>
      <vt:lpstr>Introduction à la conteneurisation</vt:lpstr>
      <vt:lpstr>Cycle de vie des applications (1/2)</vt:lpstr>
      <vt:lpstr>Cycle de vie des applications (2/2)</vt:lpstr>
      <vt:lpstr>12 Factor app</vt:lpstr>
      <vt:lpstr>Cloud Computing</vt:lpstr>
      <vt:lpstr>Pourquoi la conteneurisation?</vt:lpstr>
      <vt:lpstr>Qu’est ce qu’un Container?</vt:lpstr>
      <vt:lpstr>Virtual M. VS Containers</vt:lpstr>
      <vt:lpstr>Plan</vt:lpstr>
      <vt:lpstr>Installation de docker (1/5): Editions</vt:lpstr>
      <vt:lpstr>Installation de docker (2/5): machine locale</vt:lpstr>
      <vt:lpstr>Installation de docker (3/5): Serveur</vt:lpstr>
      <vt:lpstr>Installation de docker (4/5): Docker-machine</vt:lpstr>
      <vt:lpstr>Installation de docker (5/5): Cloud Solutions</vt:lpstr>
      <vt:lpstr>TP-0: Découvrir la plateforme de TP</vt:lpstr>
      <vt:lpstr>TP-1: Installation et Test de Docker</vt:lpstr>
      <vt:lpstr>Plan</vt:lpstr>
      <vt:lpstr>Gestion des images (1/5): Workflow</vt:lpstr>
      <vt:lpstr>Gestion des images (2/5): Anatomie d’une image</vt:lpstr>
      <vt:lpstr>Gestion des images (3/5): Instructions</vt:lpstr>
      <vt:lpstr>Gestion des images (4/5): Exemple</vt:lpstr>
      <vt:lpstr>Gestion des images (5/5): Resgistre</vt:lpstr>
      <vt:lpstr>TP-2: Gérez vos images Docker</vt:lpstr>
      <vt:lpstr>Plan</vt:lpstr>
      <vt:lpstr>Introduction au CI/CD(1/11)</vt:lpstr>
      <vt:lpstr>Introduction au CICD 2/11: Github actions</vt:lpstr>
      <vt:lpstr>Introduction au CICD (3/11): Github actions (1/9) : Présentation</vt:lpstr>
      <vt:lpstr>Introduction au CICD (4/11): Github actions (2/9) : Pricing</vt:lpstr>
      <vt:lpstr>Introduction au CICD (5/11): Github actions (3/9) : Triggers</vt:lpstr>
      <vt:lpstr>Introduction au CICD (6/11): Github actions (4/9) : Triggers Examples</vt:lpstr>
      <vt:lpstr>Introduction au CICD (7/11): Github actions (5/9) : Composants</vt:lpstr>
      <vt:lpstr>Introduction au CICD (8/11): Github actions (6/9) : Structure</vt:lpstr>
      <vt:lpstr>Introduction au CICD (9/11): Github actions (7/9) : Dashboard</vt:lpstr>
      <vt:lpstr>Introduction au CICD (10/11): Github actions (8/9) : Actions</vt:lpstr>
      <vt:lpstr>Introduction au CICD (11/11): Github actions (9/9) : Secrets</vt:lpstr>
      <vt:lpstr>Plan</vt:lpstr>
      <vt:lpstr>Gestion des réseaux (1/2):  Objectifs </vt:lpstr>
      <vt:lpstr>Gestion des réseaux (2/2):  Types de réseau </vt:lpstr>
      <vt:lpstr>TP-3: Gérez vos reseaux Docker</vt:lpstr>
      <vt:lpstr>Plan</vt:lpstr>
      <vt:lpstr>Gestion du stockage (1/2): Problème</vt:lpstr>
      <vt:lpstr>Gestion du stockage (2/2): Type de stockage</vt:lpstr>
      <vt:lpstr>TP-4: Gérez votre stockage persistent</vt:lpstr>
      <vt:lpstr>Plan</vt:lpstr>
      <vt:lpstr>Introduction à l’infrastructure as code (IaC) avec docker-compose(1/2): Définition</vt:lpstr>
      <vt:lpstr>Introduction à l’infrastructure as code (IaC) avec docker-compose(2/2): Anatomie</vt:lpstr>
      <vt:lpstr>TP-5: IaC avec docker-compose </vt:lpstr>
      <vt:lpstr>Plan</vt:lpstr>
      <vt:lpstr>Introduction à l’orchestration avec Docker Swarm (1/2): Clustering</vt:lpstr>
      <vt:lpstr>Introduction à l’orchestration avec Docker Swarm (2/2): IaC</vt:lpstr>
      <vt:lpstr>TP-6: Docker Swarm (1 master et 1 node)</vt:lpstr>
      <vt:lpstr>Plan</vt:lpstr>
      <vt:lpstr>Mini-projet: Student-list https://github.com/diranetafen/student-list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Docker</dc:title>
  <dc:creator>TAFEN Dirane Willy</dc:creator>
  <cp:lastModifiedBy>ulrich Noumsi</cp:lastModifiedBy>
  <cp:revision>7</cp:revision>
  <dcterms:created xsi:type="dcterms:W3CDTF">2020-06-14T01:10:34Z</dcterms:created>
  <dcterms:modified xsi:type="dcterms:W3CDTF">2023-12-03T21:26:59Z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0x01010045820D50E3BC7842ACA781D73640D936</vt:lpwstr>
  </property>
</Properties>
</file>